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308" r:id="rId10"/>
    <p:sldId id="264" r:id="rId11"/>
    <p:sldId id="265" r:id="rId12"/>
    <p:sldId id="309" r:id="rId13"/>
    <p:sldId id="269" r:id="rId14"/>
    <p:sldId id="271" r:id="rId15"/>
    <p:sldId id="273" r:id="rId16"/>
    <p:sldId id="278" r:id="rId17"/>
    <p:sldId id="310" r:id="rId18"/>
    <p:sldId id="274" r:id="rId19"/>
    <p:sldId id="275" r:id="rId20"/>
    <p:sldId id="276" r:id="rId21"/>
    <p:sldId id="279" r:id="rId22"/>
    <p:sldId id="280" r:id="rId23"/>
    <p:sldId id="277" r:id="rId24"/>
    <p:sldId id="281" r:id="rId25"/>
    <p:sldId id="266" r:id="rId26"/>
    <p:sldId id="267" r:id="rId27"/>
    <p:sldId id="268" r:id="rId28"/>
    <p:sldId id="313" r:id="rId29"/>
    <p:sldId id="304" r:id="rId30"/>
    <p:sldId id="314" r:id="rId31"/>
    <p:sldId id="295" r:id="rId32"/>
    <p:sldId id="296" r:id="rId33"/>
    <p:sldId id="297" r:id="rId34"/>
    <p:sldId id="298" r:id="rId35"/>
    <p:sldId id="299" r:id="rId36"/>
    <p:sldId id="301" r:id="rId37"/>
    <p:sldId id="302" r:id="rId38"/>
    <p:sldId id="303" r:id="rId39"/>
    <p:sldId id="307" r:id="rId40"/>
    <p:sldId id="305" r:id="rId41"/>
    <p:sldId id="315" r:id="rId42"/>
    <p:sldId id="323" r:id="rId43"/>
    <p:sldId id="322" r:id="rId44"/>
    <p:sldId id="316" r:id="rId45"/>
    <p:sldId id="317" r:id="rId46"/>
    <p:sldId id="319" r:id="rId47"/>
    <p:sldId id="318" r:id="rId48"/>
    <p:sldId id="320" r:id="rId49"/>
    <p:sldId id="321" r:id="rId50"/>
    <p:sldId id="325" r:id="rId51"/>
    <p:sldId id="324" r:id="rId52"/>
    <p:sldId id="326" r:id="rId53"/>
    <p:sldId id="328" r:id="rId54"/>
    <p:sldId id="327" r:id="rId55"/>
    <p:sldId id="329" r:id="rId56"/>
    <p:sldId id="330" r:id="rId57"/>
    <p:sldId id="331" r:id="rId58"/>
    <p:sldId id="332" r:id="rId59"/>
    <p:sldId id="306" r:id="rId60"/>
    <p:sldId id="333" r:id="rId61"/>
    <p:sldId id="334" r:id="rId62"/>
    <p:sldId id="335" r:id="rId63"/>
    <p:sldId id="336" r:id="rId64"/>
    <p:sldId id="337" r:id="rId65"/>
    <p:sldId id="338" r:id="rId66"/>
    <p:sldId id="339" r:id="rId67"/>
    <p:sldId id="341" r:id="rId68"/>
    <p:sldId id="340" r:id="rId6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4098"/>
    <a:srgbClr val="739CD1"/>
    <a:srgbClr val="73B3D1"/>
    <a:srgbClr val="797CDE"/>
    <a:srgbClr val="9073D1"/>
    <a:srgbClr val="B177BF"/>
    <a:srgbClr val="BF779D"/>
    <a:srgbClr val="7385D1"/>
    <a:srgbClr val="CDE4EF"/>
    <a:srgbClr val="FA48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inimized" horzBarState="maximized">
    <p:restoredLeft sz="11181" autoAdjust="0"/>
    <p:restoredTop sz="96713" autoAdjust="0"/>
  </p:normalViewPr>
  <p:slideViewPr>
    <p:cSldViewPr snapToGrid="0">
      <p:cViewPr varScale="1">
        <p:scale>
          <a:sx n="114" d="100"/>
          <a:sy n="114" d="100"/>
        </p:scale>
        <p:origin x="21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76E42FB-D061-48BA-903E-AFF7EF71A837}"/>
              </a:ext>
            </a:extLst>
          </p:cNvPr>
          <p:cNvSpPr/>
          <p:nvPr userDrawn="1"/>
        </p:nvSpPr>
        <p:spPr>
          <a:xfrm>
            <a:off x="0" y="2301139"/>
            <a:ext cx="12192000" cy="1208824"/>
          </a:xfrm>
          <a:prstGeom prst="rect">
            <a:avLst/>
          </a:prstGeom>
          <a:solidFill>
            <a:srgbClr val="73B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sz="1800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E3DEB06-7C55-4A88-98CA-A7C7CC9553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301139"/>
            <a:ext cx="12192000" cy="1208824"/>
          </a:xfrm>
          <a:noFill/>
        </p:spPr>
        <p:txBody>
          <a:bodyPr anchor="b">
            <a:normAutofit/>
          </a:bodyPr>
          <a:lstStyle>
            <a:lvl1pPr algn="ctr">
              <a:defRPr sz="6000" b="1">
                <a:solidFill>
                  <a:schemeClr val="bg1"/>
                </a:solidFill>
                <a:latin typeface="+mj-lt"/>
                <a:ea typeface="Verdana" panose="020B0604030504040204" pitchFamily="34" charset="0"/>
              </a:defRPr>
            </a:lvl1pPr>
          </a:lstStyle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8E8436A-24DF-47BF-A4ED-DF71FDEF02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1" y="3602038"/>
            <a:ext cx="12192000" cy="431011"/>
          </a:xfrm>
          <a:solidFill>
            <a:srgbClr val="73B3D1"/>
          </a:solidFill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fr-CA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9E2DB9B7-CCEC-4820-965B-F911976D9690}"/>
              </a:ext>
            </a:extLst>
          </p:cNvPr>
          <p:cNvSpPr txBox="1"/>
          <p:nvPr userDrawn="1"/>
        </p:nvSpPr>
        <p:spPr>
          <a:xfrm>
            <a:off x="4472247" y="4086437"/>
            <a:ext cx="32918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1400" b="1" dirty="0">
                <a:solidFill>
                  <a:srgbClr val="73B3D1"/>
                </a:solidFill>
              </a:rPr>
              <a:t>Bases de données et programmation Web</a:t>
            </a:r>
          </a:p>
        </p:txBody>
      </p:sp>
    </p:spTree>
    <p:extLst>
      <p:ext uri="{BB962C8B-B14F-4D97-AF65-F5344CB8AC3E}">
        <p14:creationId xmlns:p14="http://schemas.microsoft.com/office/powerpoint/2010/main" val="38800242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urquoi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07AF3ACB-7C32-4605-9708-6B49F1A6DEE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800" y="18781"/>
            <a:ext cx="12192000" cy="950976"/>
          </a:xfrm>
          <a:prstGeom prst="rect">
            <a:avLst/>
          </a:prstGeom>
        </p:spPr>
      </p:pic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6887879-74C7-44B8-9713-1E7ED19E4FE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150572"/>
            <a:ext cx="10512000" cy="5026393"/>
          </a:xfrm>
        </p:spPr>
        <p:txBody>
          <a:bodyPr/>
          <a:lstStyle>
            <a:lvl1pPr marL="228600" indent="-228600">
              <a:buFont typeface="Wingdings" panose="05000000000000000000" pitchFamily="2" charset="2"/>
              <a:buChar char="v"/>
              <a:defRPr>
                <a:solidFill>
                  <a:srgbClr val="73B3D1"/>
                </a:solidFill>
              </a:defRPr>
            </a:lvl1pPr>
            <a:lvl2pPr marL="685800" indent="-228600">
              <a:buFont typeface="Symbol" panose="05050102010706020507" pitchFamily="18" charset="2"/>
              <a:buChar char="¨"/>
              <a:defRPr>
                <a:solidFill>
                  <a:srgbClr val="73B3D1"/>
                </a:solidFill>
              </a:defRPr>
            </a:lvl2pPr>
            <a:lvl3pPr marL="1143000" indent="-228600">
              <a:buFont typeface="Courier New" panose="02070309020205020404" pitchFamily="49" charset="0"/>
              <a:buChar char="o"/>
              <a:defRPr>
                <a:solidFill>
                  <a:srgbClr val="73B3D1"/>
                </a:solidFill>
              </a:defRPr>
            </a:lvl3pPr>
            <a:lvl4pPr>
              <a:defRPr>
                <a:solidFill>
                  <a:srgbClr val="73B3D1"/>
                </a:solidFill>
              </a:defRPr>
            </a:lvl4pPr>
            <a:lvl5pPr>
              <a:defRPr>
                <a:solidFill>
                  <a:srgbClr val="73B3D1"/>
                </a:solidFill>
              </a:defRPr>
            </a:lvl5pPr>
          </a:lstStyle>
          <a:p>
            <a:pPr lvl="0"/>
            <a:r>
              <a:rPr lang="fr-FR"/>
              <a:t> Cliquez pour modifier les styles du texte du masque</a:t>
            </a:r>
          </a:p>
          <a:p>
            <a:pPr lvl="1"/>
            <a:r>
              <a:rPr lang="fr-FR"/>
              <a:t> 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25" name="Titre 24">
            <a:extLst>
              <a:ext uri="{FF2B5EF4-FFF2-40B4-BE49-F238E27FC236}">
                <a16:creationId xmlns:a16="http://schemas.microsoft.com/office/drawing/2014/main" id="{43C1F01D-35B3-4E03-8B2C-6FFB15F0A3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61" y="357829"/>
            <a:ext cx="5482280" cy="372636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+mn-lt"/>
                <a:ea typeface="Verdana" panose="020B0604030504040204" pitchFamily="34" charset="0"/>
              </a:defRPr>
            </a:lvl1pPr>
          </a:lstStyle>
          <a:p>
            <a:r>
              <a:rPr lang="fr-FR"/>
              <a:t>Modifiez le style du titre</a:t>
            </a:r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2871768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e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>
            <a:extLst>
              <a:ext uri="{FF2B5EF4-FFF2-40B4-BE49-F238E27FC236}">
                <a16:creationId xmlns:a16="http://schemas.microsoft.com/office/drawing/2014/main" id="{F4B11609-5959-464A-A0B8-13C16A524EE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800" y="23659"/>
            <a:ext cx="12192000" cy="950976"/>
          </a:xfrm>
          <a:prstGeom prst="rect">
            <a:avLst/>
          </a:prstGeom>
        </p:spPr>
      </p:pic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6887879-74C7-44B8-9713-1E7ED19E4FE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150572"/>
            <a:ext cx="10512000" cy="5026393"/>
          </a:xfrm>
        </p:spPr>
        <p:txBody>
          <a:bodyPr/>
          <a:lstStyle>
            <a:lvl1pPr marL="228600" indent="-228600">
              <a:buFont typeface="Wingdings" panose="05000000000000000000" pitchFamily="2" charset="2"/>
              <a:buChar char="v"/>
              <a:defRPr>
                <a:solidFill>
                  <a:srgbClr val="739CD1"/>
                </a:solidFill>
              </a:defRPr>
            </a:lvl1pPr>
            <a:lvl2pPr marL="685800" indent="-228600">
              <a:buFont typeface="Symbol" panose="05050102010706020507" pitchFamily="18" charset="2"/>
              <a:buChar char="¨"/>
              <a:defRPr>
                <a:solidFill>
                  <a:srgbClr val="739CD1"/>
                </a:solidFill>
              </a:defRPr>
            </a:lvl2pPr>
            <a:lvl3pPr marL="1143000" indent="-228600">
              <a:buFont typeface="Courier New" panose="02070309020205020404" pitchFamily="49" charset="0"/>
              <a:buChar char="o"/>
              <a:defRPr>
                <a:solidFill>
                  <a:srgbClr val="739CD1"/>
                </a:solidFill>
              </a:defRPr>
            </a:lvl3pPr>
            <a:lvl4pPr>
              <a:defRPr>
                <a:solidFill>
                  <a:srgbClr val="739CD1"/>
                </a:solidFill>
              </a:defRPr>
            </a:lvl4pPr>
            <a:lvl5pPr>
              <a:defRPr>
                <a:solidFill>
                  <a:srgbClr val="739CD1"/>
                </a:solidFill>
              </a:defRPr>
            </a:lvl5pPr>
          </a:lstStyle>
          <a:p>
            <a:pPr lvl="0"/>
            <a:r>
              <a:rPr lang="fr-FR"/>
              <a:t> Cliquez pour modifier les styles du texte du masque</a:t>
            </a:r>
          </a:p>
          <a:p>
            <a:pPr lvl="1"/>
            <a:r>
              <a:rPr lang="fr-FR"/>
              <a:t> 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25" name="Titre 24">
            <a:extLst>
              <a:ext uri="{FF2B5EF4-FFF2-40B4-BE49-F238E27FC236}">
                <a16:creationId xmlns:a16="http://schemas.microsoft.com/office/drawing/2014/main" id="{43C1F01D-35B3-4E03-8B2C-6FFB15F0A3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61" y="357829"/>
            <a:ext cx="5482280" cy="372636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+mn-lt"/>
                <a:ea typeface="Verdana" panose="020B0604030504040204" pitchFamily="34" charset="0"/>
              </a:defRPr>
            </a:lvl1pPr>
          </a:lstStyle>
          <a:p>
            <a:r>
              <a:rPr lang="fr-FR"/>
              <a:t>Modifiez le style du titre</a:t>
            </a:r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8904457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i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81DDA586-F506-4D6F-A1DB-9203778602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800" y="27094"/>
            <a:ext cx="12192000" cy="950976"/>
          </a:xfrm>
          <a:prstGeom prst="rect">
            <a:avLst/>
          </a:prstGeom>
        </p:spPr>
      </p:pic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6887879-74C7-44B8-9713-1E7ED19E4FE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150572"/>
            <a:ext cx="10512000" cy="5026393"/>
          </a:xfrm>
        </p:spPr>
        <p:txBody>
          <a:bodyPr/>
          <a:lstStyle>
            <a:lvl1pPr marL="228600" indent="-228600">
              <a:buFont typeface="Wingdings" panose="05000000000000000000" pitchFamily="2" charset="2"/>
              <a:buChar char="v"/>
              <a:defRPr>
                <a:solidFill>
                  <a:srgbClr val="7385D1"/>
                </a:solidFill>
              </a:defRPr>
            </a:lvl1pPr>
            <a:lvl2pPr marL="685800" indent="-228600">
              <a:buFont typeface="Symbol" panose="05050102010706020507" pitchFamily="18" charset="2"/>
              <a:buChar char="¨"/>
              <a:defRPr>
                <a:solidFill>
                  <a:srgbClr val="7385D1"/>
                </a:solidFill>
              </a:defRPr>
            </a:lvl2pPr>
            <a:lvl3pPr marL="1143000" indent="-228600">
              <a:buFont typeface="Courier New" panose="02070309020205020404" pitchFamily="49" charset="0"/>
              <a:buChar char="o"/>
              <a:defRPr>
                <a:solidFill>
                  <a:srgbClr val="7385D1"/>
                </a:solidFill>
              </a:defRPr>
            </a:lvl3pPr>
            <a:lvl4pPr>
              <a:defRPr>
                <a:solidFill>
                  <a:srgbClr val="7385D1"/>
                </a:solidFill>
              </a:defRPr>
            </a:lvl4pPr>
            <a:lvl5pPr>
              <a:defRPr>
                <a:solidFill>
                  <a:srgbClr val="7385D1"/>
                </a:solidFill>
              </a:defRPr>
            </a:lvl5pPr>
          </a:lstStyle>
          <a:p>
            <a:pPr lvl="0"/>
            <a:r>
              <a:rPr lang="fr-FR"/>
              <a:t> Cliquez pour modifier les styles du texte du masque</a:t>
            </a:r>
          </a:p>
          <a:p>
            <a:pPr lvl="1"/>
            <a:r>
              <a:rPr lang="fr-FR"/>
              <a:t> 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25" name="Titre 24">
            <a:extLst>
              <a:ext uri="{FF2B5EF4-FFF2-40B4-BE49-F238E27FC236}">
                <a16:creationId xmlns:a16="http://schemas.microsoft.com/office/drawing/2014/main" id="{43C1F01D-35B3-4E03-8B2C-6FFB15F0A3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61" y="357829"/>
            <a:ext cx="5482280" cy="372636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+mn-lt"/>
                <a:ea typeface="Verdana" panose="020B0604030504040204" pitchFamily="34" charset="0"/>
              </a:defRPr>
            </a:lvl1pPr>
          </a:lstStyle>
          <a:p>
            <a:r>
              <a:rPr lang="fr-FR"/>
              <a:t>Modifiez le style du titre</a:t>
            </a:r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4580169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o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E0A2B6AA-BEDC-46F8-9B1A-690EBBCFD6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800" y="27094"/>
            <a:ext cx="12192000" cy="950976"/>
          </a:xfrm>
          <a:prstGeom prst="rect">
            <a:avLst/>
          </a:prstGeom>
        </p:spPr>
      </p:pic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6887879-74C7-44B8-9713-1E7ED19E4FE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150572"/>
            <a:ext cx="10512000" cy="5026393"/>
          </a:xfrm>
        </p:spPr>
        <p:txBody>
          <a:bodyPr/>
          <a:lstStyle>
            <a:lvl1pPr marL="228600" indent="-228600">
              <a:buFont typeface="Wingdings" panose="05000000000000000000" pitchFamily="2" charset="2"/>
              <a:buChar char="v"/>
              <a:defRPr>
                <a:solidFill>
                  <a:srgbClr val="9073D1"/>
                </a:solidFill>
              </a:defRPr>
            </a:lvl1pPr>
            <a:lvl2pPr marL="685800" indent="-228600">
              <a:buFont typeface="Symbol" panose="05050102010706020507" pitchFamily="18" charset="2"/>
              <a:buChar char="¨"/>
              <a:defRPr>
                <a:solidFill>
                  <a:srgbClr val="9073D1"/>
                </a:solidFill>
              </a:defRPr>
            </a:lvl2pPr>
            <a:lvl3pPr marL="1143000" indent="-228600">
              <a:buFont typeface="Courier New" panose="02070309020205020404" pitchFamily="49" charset="0"/>
              <a:buChar char="o"/>
              <a:defRPr>
                <a:solidFill>
                  <a:srgbClr val="9073D1"/>
                </a:solidFill>
              </a:defRPr>
            </a:lvl3pPr>
            <a:lvl4pPr>
              <a:defRPr>
                <a:solidFill>
                  <a:srgbClr val="9073D1"/>
                </a:solidFill>
              </a:defRPr>
            </a:lvl4pPr>
            <a:lvl5pPr>
              <a:defRPr>
                <a:solidFill>
                  <a:srgbClr val="9073D1"/>
                </a:solidFill>
              </a:defRPr>
            </a:lvl5pPr>
          </a:lstStyle>
          <a:p>
            <a:pPr lvl="0"/>
            <a:r>
              <a:rPr lang="fr-FR"/>
              <a:t> Cliquez pour modifier les styles du texte du masque</a:t>
            </a:r>
          </a:p>
          <a:p>
            <a:pPr lvl="1"/>
            <a:r>
              <a:rPr lang="fr-FR"/>
              <a:t> 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25" name="Titre 24">
            <a:extLst>
              <a:ext uri="{FF2B5EF4-FFF2-40B4-BE49-F238E27FC236}">
                <a16:creationId xmlns:a16="http://schemas.microsoft.com/office/drawing/2014/main" id="{43C1F01D-35B3-4E03-8B2C-6FFB15F0A3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61" y="357829"/>
            <a:ext cx="5482280" cy="372636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+mn-lt"/>
                <a:ea typeface="Verdana" panose="020B0604030504040204" pitchFamily="34" charset="0"/>
              </a:defRPr>
            </a:lvl1pPr>
          </a:lstStyle>
          <a:p>
            <a:r>
              <a:rPr lang="fr-FR"/>
              <a:t>Modifiez le style du titre</a:t>
            </a:r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2340033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gen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208B7190-DCD0-470D-AE20-691CB5B9865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800" y="24939"/>
            <a:ext cx="12192000" cy="950976"/>
          </a:xfrm>
          <a:prstGeom prst="rect">
            <a:avLst/>
          </a:prstGeom>
        </p:spPr>
      </p:pic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6887879-74C7-44B8-9713-1E7ED19E4FE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150572"/>
            <a:ext cx="10512000" cy="5026393"/>
          </a:xfrm>
        </p:spPr>
        <p:txBody>
          <a:bodyPr/>
          <a:lstStyle>
            <a:lvl1pPr marL="228600" indent="-228600">
              <a:buFont typeface="Wingdings" panose="05000000000000000000" pitchFamily="2" charset="2"/>
              <a:buChar char="v"/>
              <a:defRPr>
                <a:solidFill>
                  <a:srgbClr val="B177BF"/>
                </a:solidFill>
              </a:defRPr>
            </a:lvl1pPr>
            <a:lvl2pPr marL="685800" indent="-228600">
              <a:buFont typeface="Symbol" panose="05050102010706020507" pitchFamily="18" charset="2"/>
              <a:buChar char="¨"/>
              <a:defRPr>
                <a:solidFill>
                  <a:srgbClr val="B177BF"/>
                </a:solidFill>
              </a:defRPr>
            </a:lvl2pPr>
            <a:lvl3pPr marL="1143000" indent="-228600">
              <a:buFont typeface="Courier New" panose="02070309020205020404" pitchFamily="49" charset="0"/>
              <a:buChar char="o"/>
              <a:defRPr>
                <a:solidFill>
                  <a:srgbClr val="B177BF"/>
                </a:solidFill>
              </a:defRPr>
            </a:lvl3pPr>
            <a:lvl4pPr>
              <a:defRPr>
                <a:solidFill>
                  <a:srgbClr val="B177BF"/>
                </a:solidFill>
              </a:defRPr>
            </a:lvl4pPr>
            <a:lvl5pPr>
              <a:defRPr>
                <a:solidFill>
                  <a:srgbClr val="B177BF"/>
                </a:solidFill>
              </a:defRPr>
            </a:lvl5pPr>
          </a:lstStyle>
          <a:p>
            <a:pPr lvl="0"/>
            <a:r>
              <a:rPr lang="fr-FR"/>
              <a:t> Cliquez pour modifier les styles du texte du masque</a:t>
            </a:r>
          </a:p>
          <a:p>
            <a:pPr lvl="1"/>
            <a:r>
              <a:rPr lang="fr-FR"/>
              <a:t> 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25" name="Titre 24">
            <a:extLst>
              <a:ext uri="{FF2B5EF4-FFF2-40B4-BE49-F238E27FC236}">
                <a16:creationId xmlns:a16="http://schemas.microsoft.com/office/drawing/2014/main" id="{43C1F01D-35B3-4E03-8B2C-6FFB15F0A3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61" y="357829"/>
            <a:ext cx="5482280" cy="372636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+mn-lt"/>
                <a:ea typeface="Verdana" panose="020B0604030504040204" pitchFamily="34" charset="0"/>
              </a:defRPr>
            </a:lvl1pPr>
          </a:lstStyle>
          <a:p>
            <a:r>
              <a:rPr lang="fr-FR"/>
              <a:t>Modifiez le style du titre</a:t>
            </a:r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0523923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o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541E9FEF-F323-4AE8-9CF6-B45BBDC5D45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800" y="22795"/>
            <a:ext cx="12192000" cy="950976"/>
          </a:xfrm>
          <a:prstGeom prst="rect">
            <a:avLst/>
          </a:prstGeom>
        </p:spPr>
      </p:pic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6887879-74C7-44B8-9713-1E7ED19E4FE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150572"/>
            <a:ext cx="10512000" cy="5026393"/>
          </a:xfrm>
        </p:spPr>
        <p:txBody>
          <a:bodyPr/>
          <a:lstStyle>
            <a:lvl1pPr marL="228600" indent="-228600">
              <a:buFont typeface="Wingdings" panose="05000000000000000000" pitchFamily="2" charset="2"/>
              <a:buChar char="v"/>
              <a:defRPr>
                <a:solidFill>
                  <a:srgbClr val="BF779D"/>
                </a:solidFill>
              </a:defRPr>
            </a:lvl1pPr>
            <a:lvl2pPr marL="685800" indent="-228600">
              <a:buFont typeface="Symbol" panose="05050102010706020507" pitchFamily="18" charset="2"/>
              <a:buChar char="¨"/>
              <a:defRPr>
                <a:solidFill>
                  <a:srgbClr val="BF779D"/>
                </a:solidFill>
              </a:defRPr>
            </a:lvl2pPr>
            <a:lvl3pPr marL="1143000" indent="-228600">
              <a:buFont typeface="Courier New" panose="02070309020205020404" pitchFamily="49" charset="0"/>
              <a:buChar char="o"/>
              <a:defRPr>
                <a:solidFill>
                  <a:srgbClr val="BF779D"/>
                </a:solidFill>
              </a:defRPr>
            </a:lvl3pPr>
            <a:lvl4pPr>
              <a:defRPr>
                <a:solidFill>
                  <a:srgbClr val="BF779D"/>
                </a:solidFill>
              </a:defRPr>
            </a:lvl4pPr>
            <a:lvl5pPr>
              <a:defRPr>
                <a:solidFill>
                  <a:srgbClr val="BF779D"/>
                </a:solidFill>
              </a:defRPr>
            </a:lvl5pPr>
          </a:lstStyle>
          <a:p>
            <a:pPr lvl="0"/>
            <a:r>
              <a:rPr lang="fr-FR"/>
              <a:t> Cliquez pour modifier les styles du texte du masque</a:t>
            </a:r>
          </a:p>
          <a:p>
            <a:pPr lvl="1"/>
            <a:r>
              <a:rPr lang="fr-FR"/>
              <a:t> 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25" name="Titre 24">
            <a:extLst>
              <a:ext uri="{FF2B5EF4-FFF2-40B4-BE49-F238E27FC236}">
                <a16:creationId xmlns:a16="http://schemas.microsoft.com/office/drawing/2014/main" id="{43C1F01D-35B3-4E03-8B2C-6FFB15F0A3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61" y="357829"/>
            <a:ext cx="5482280" cy="372636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+mn-lt"/>
                <a:ea typeface="Verdana" panose="020B0604030504040204" pitchFamily="34" charset="0"/>
              </a:defRPr>
            </a:lvl1pPr>
          </a:lstStyle>
          <a:p>
            <a:r>
              <a:rPr lang="fr-FR"/>
              <a:t>Modifiez le style du titre</a:t>
            </a:r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5986917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806D8F19-2F8F-4068-852D-9F283AA45A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420C911-4971-431E-9C8F-E9DEAC1A95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20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A1EA3A6-5F28-4AC1-8DF1-3C5689D032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A36C02-C10D-4F70-ADA5-0F3523AD6F2E}" type="datetimeFigureOut">
              <a:rPr lang="fr-CA" smtClean="0"/>
              <a:t>2023-03-28</a:t>
            </a:fld>
            <a:endParaRPr lang="fr-CA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A2F1293-9D7D-422C-8191-3FEAB10289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CA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DA5EFF0-A580-491E-A7BD-3EF42D0545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CBE6A3-4AEF-4734-8AB8-E4DE745DFB5E}" type="slidenum">
              <a:rPr lang="fr-CA" smtClean="0"/>
              <a:t>‹N°›</a:t>
            </a:fld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4940018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4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10" Type="http://schemas.openxmlformats.org/officeDocument/2006/relationships/image" Target="../media/image90.png"/><Relationship Id="rId4" Type="http://schemas.openxmlformats.org/officeDocument/2006/relationships/image" Target="../media/image84.png"/><Relationship Id="rId9" Type="http://schemas.openxmlformats.org/officeDocument/2006/relationships/image" Target="../media/image89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92.png"/><Relationship Id="rId7" Type="http://schemas.openxmlformats.org/officeDocument/2006/relationships/image" Target="../media/image96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emf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emf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0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8.png"/><Relationship Id="rId5" Type="http://schemas.openxmlformats.org/officeDocument/2006/relationships/image" Target="../media/image137.png"/><Relationship Id="rId4" Type="http://schemas.openxmlformats.org/officeDocument/2006/relationships/image" Target="../media/image136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8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7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7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0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3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4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E47A1CE-E74F-4ED4-BD88-F5E5E811F2A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CA" dirty="0"/>
              <a:t>Semaine 9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6FD0B83-54B8-4E49-8084-D8400451C42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fr-CA" dirty="0"/>
              <a:t>Application Web Database-First</a:t>
            </a:r>
          </a:p>
        </p:txBody>
      </p:sp>
    </p:spTree>
    <p:extLst>
      <p:ext uri="{BB962C8B-B14F-4D97-AF65-F5344CB8AC3E}">
        <p14:creationId xmlns:p14="http://schemas.microsoft.com/office/powerpoint/2010/main" val="35836202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FFA443D2-D89B-2B31-D82E-5CFBBBA2AD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 </a:t>
            </a:r>
            <a:r>
              <a:rPr lang="fr-CA" dirty="0">
                <a:solidFill>
                  <a:srgbClr val="FA4098"/>
                </a:solidFill>
              </a:rPr>
              <a:t>Étape 3</a:t>
            </a:r>
            <a:r>
              <a:rPr lang="fr-CA" dirty="0"/>
              <a:t> : Génération du </a:t>
            </a:r>
            <a:r>
              <a:rPr lang="fr-CA" dirty="0" err="1"/>
              <a:t>DbContext</a:t>
            </a:r>
            <a:r>
              <a:rPr lang="fr-CA" dirty="0"/>
              <a:t> et des Models</a:t>
            </a: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7D67C88A-DF4D-CDF3-C6F5-A64467B39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Génération d’un projet</a:t>
            </a: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876E994B-8E64-681C-E607-B843734D37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5265" y="2140254"/>
            <a:ext cx="5682336" cy="1632533"/>
          </a:xfrm>
          <a:prstGeom prst="rect">
            <a:avLst/>
          </a:prstGeom>
          <a:ln w="28575">
            <a:solidFill>
              <a:srgbClr val="73B3D1"/>
            </a:solidFill>
          </a:ln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B7152C98-08C5-1ADE-F4BC-334CF6D934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7373" y="1035408"/>
            <a:ext cx="2613784" cy="4016142"/>
          </a:xfrm>
          <a:prstGeom prst="rect">
            <a:avLst/>
          </a:prstGeom>
          <a:ln w="28575">
            <a:solidFill>
              <a:srgbClr val="73B3D1"/>
            </a:solidFill>
          </a:ln>
        </p:spPr>
      </p:pic>
      <p:sp>
        <p:nvSpPr>
          <p:cNvPr id="4" name="Ellipse 3">
            <a:extLst>
              <a:ext uri="{FF2B5EF4-FFF2-40B4-BE49-F238E27FC236}">
                <a16:creationId xmlns:a16="http://schemas.microsoft.com/office/drawing/2014/main" id="{4ABC0F93-68B3-A544-0C6D-457ADDF55A0C}"/>
              </a:ext>
            </a:extLst>
          </p:cNvPr>
          <p:cNvSpPr/>
          <p:nvPr/>
        </p:nvSpPr>
        <p:spPr>
          <a:xfrm>
            <a:off x="11802661" y="876912"/>
            <a:ext cx="316992" cy="316992"/>
          </a:xfrm>
          <a:prstGeom prst="ellipse">
            <a:avLst/>
          </a:prstGeom>
          <a:solidFill>
            <a:srgbClr val="73B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600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6A556A02-9040-7E3C-8549-EDBEF1E8F924}"/>
              </a:ext>
            </a:extLst>
          </p:cNvPr>
          <p:cNvSpPr txBox="1"/>
          <p:nvPr/>
        </p:nvSpPr>
        <p:spPr>
          <a:xfrm>
            <a:off x="477042" y="4149975"/>
            <a:ext cx="8468800" cy="2400657"/>
          </a:xfrm>
          <a:prstGeom prst="rect">
            <a:avLst/>
          </a:prstGeom>
          <a:noFill/>
          <a:ln>
            <a:solidFill>
              <a:srgbClr val="73B3D1"/>
            </a:solidFill>
          </a:ln>
        </p:spPr>
        <p:txBody>
          <a:bodyPr wrap="square" rtlCol="0">
            <a:spAutoFit/>
          </a:bodyPr>
          <a:lstStyle/>
          <a:p>
            <a:r>
              <a:rPr lang="fr-CA" dirty="0">
                <a:solidFill>
                  <a:srgbClr val="73B3D1"/>
                </a:solidFill>
              </a:rPr>
              <a:t>• Si vous êtes à la maison, vous pourriez avoir besoin d’installer ou de mettre à jour les outils Entity Framework :</a:t>
            </a:r>
          </a:p>
          <a:p>
            <a:r>
              <a:rPr lang="fr-C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→ </a:t>
            </a:r>
            <a:r>
              <a:rPr lang="fr-CA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dotnet</a:t>
            </a:r>
            <a:r>
              <a:rPr lang="fr-C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CA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tool</a:t>
            </a:r>
            <a:r>
              <a:rPr lang="fr-C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CA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install</a:t>
            </a:r>
            <a:r>
              <a:rPr lang="fr-C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--global </a:t>
            </a:r>
            <a:r>
              <a:rPr lang="fr-CA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dotnet-ef</a:t>
            </a:r>
            <a:endParaRPr lang="fr-CA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C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→ </a:t>
            </a:r>
            <a:r>
              <a:rPr lang="fr-CA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dotnet</a:t>
            </a:r>
            <a:r>
              <a:rPr lang="fr-C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CA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tool</a:t>
            </a:r>
            <a:r>
              <a:rPr lang="fr-C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update --global </a:t>
            </a:r>
            <a:r>
              <a:rPr lang="fr-CA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dotnet-ef</a:t>
            </a:r>
            <a:r>
              <a:rPr lang="fr-C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endParaRPr lang="fr-CA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CA" dirty="0">
                <a:solidFill>
                  <a:srgbClr val="73B3D1"/>
                </a:solidFill>
                <a:cs typeface="Courier New" panose="02070309020205020404" pitchFamily="49" charset="0"/>
              </a:rPr>
              <a:t>• Pour générer le </a:t>
            </a:r>
            <a:r>
              <a:rPr lang="fr-CA" dirty="0" err="1">
                <a:solidFill>
                  <a:srgbClr val="73B3D1"/>
                </a:solidFill>
                <a:cs typeface="Courier New" panose="02070309020205020404" pitchFamily="49" charset="0"/>
              </a:rPr>
              <a:t>DbContext</a:t>
            </a:r>
            <a:r>
              <a:rPr lang="fr-CA" dirty="0">
                <a:solidFill>
                  <a:srgbClr val="73B3D1"/>
                </a:solidFill>
                <a:cs typeface="Courier New" panose="02070309020205020404" pitchFamily="49" charset="0"/>
              </a:rPr>
              <a:t> et les Models, utilisez la commande suivante :</a:t>
            </a:r>
          </a:p>
          <a:p>
            <a:r>
              <a:rPr lang="fr-C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→ </a:t>
            </a:r>
            <a:r>
              <a:rPr lang="fr-CA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dotnet</a:t>
            </a:r>
            <a:r>
              <a:rPr lang="fr-C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CA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ef</a:t>
            </a:r>
            <a:r>
              <a:rPr lang="fr-C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CA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dbcontext</a:t>
            </a:r>
            <a:r>
              <a:rPr lang="fr-C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CA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scaffold</a:t>
            </a:r>
            <a:r>
              <a:rPr lang="fr-C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Name=</a:t>
            </a:r>
            <a:r>
              <a:rPr lang="fr-CA" sz="1600" b="1" dirty="0" err="1">
                <a:solidFill>
                  <a:srgbClr val="FA409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BDSeriesTV</a:t>
            </a:r>
            <a:r>
              <a:rPr lang="fr-C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CA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Microsoft.EntityFrameworkCore.SqlServer</a:t>
            </a:r>
            <a:r>
              <a:rPr lang="fr-C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-o Models --</a:t>
            </a:r>
            <a:r>
              <a:rPr lang="fr-CA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context-dir</a:t>
            </a:r>
            <a:r>
              <a:rPr lang="fr-C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Data --data-annotations</a:t>
            </a:r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A158A0C0-212B-E233-15F1-B5AA0FDCB9BE}"/>
              </a:ext>
            </a:extLst>
          </p:cNvPr>
          <p:cNvSpPr/>
          <p:nvPr/>
        </p:nvSpPr>
        <p:spPr>
          <a:xfrm>
            <a:off x="7318022" y="1981758"/>
            <a:ext cx="316992" cy="316992"/>
          </a:xfrm>
          <a:prstGeom prst="ellipse">
            <a:avLst/>
          </a:prstGeom>
          <a:solidFill>
            <a:srgbClr val="73B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600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21798B1D-BB55-0FE3-7ED9-DA6662F187F0}"/>
              </a:ext>
            </a:extLst>
          </p:cNvPr>
          <p:cNvSpPr txBox="1"/>
          <p:nvPr/>
        </p:nvSpPr>
        <p:spPr>
          <a:xfrm>
            <a:off x="8578725" y="5368799"/>
            <a:ext cx="2856819" cy="923330"/>
          </a:xfrm>
          <a:prstGeom prst="rect">
            <a:avLst/>
          </a:prstGeom>
          <a:solidFill>
            <a:schemeClr val="bg1"/>
          </a:solidFill>
          <a:ln w="12700">
            <a:solidFill>
              <a:srgbClr val="73B3D1"/>
            </a:solidFill>
          </a:ln>
        </p:spPr>
        <p:txBody>
          <a:bodyPr wrap="square" rtlCol="0">
            <a:spAutoFit/>
          </a:bodyPr>
          <a:lstStyle/>
          <a:p>
            <a:r>
              <a:rPr lang="fr-CA" dirty="0">
                <a:solidFill>
                  <a:srgbClr val="73B3D1"/>
                </a:solidFill>
              </a:rPr>
              <a:t>Remplacez </a:t>
            </a:r>
            <a:r>
              <a:rPr lang="fr-CA" dirty="0" err="1">
                <a:solidFill>
                  <a:srgbClr val="FA4098"/>
                </a:solidFill>
              </a:rPr>
              <a:t>BDSeriesTV</a:t>
            </a:r>
            <a:r>
              <a:rPr lang="fr-CA" dirty="0">
                <a:solidFill>
                  <a:srgbClr val="73B3D1"/>
                </a:solidFill>
              </a:rPr>
              <a:t> par le nom de votre chaîne de connexion.</a:t>
            </a:r>
          </a:p>
        </p:txBody>
      </p:sp>
    </p:spTree>
    <p:extLst>
      <p:ext uri="{BB962C8B-B14F-4D97-AF65-F5344CB8AC3E}">
        <p14:creationId xmlns:p14="http://schemas.microsoft.com/office/powerpoint/2010/main" val="42010089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FFA443D2-D89B-2B31-D82E-5CFBBBA2AD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 </a:t>
            </a:r>
            <a:r>
              <a:rPr lang="fr-CA" dirty="0">
                <a:solidFill>
                  <a:srgbClr val="FA4098"/>
                </a:solidFill>
              </a:rPr>
              <a:t>Étape 3</a:t>
            </a:r>
            <a:r>
              <a:rPr lang="fr-CA" dirty="0"/>
              <a:t> : Génération du </a:t>
            </a:r>
            <a:r>
              <a:rPr lang="fr-CA" dirty="0" err="1"/>
              <a:t>DbContext</a:t>
            </a:r>
            <a:r>
              <a:rPr lang="fr-CA" dirty="0"/>
              <a:t> et des Models</a:t>
            </a:r>
          </a:p>
          <a:p>
            <a:pPr lvl="1"/>
            <a:r>
              <a:rPr lang="fr-CA" dirty="0"/>
              <a:t> Précisions pour la commande</a:t>
            </a: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7D67C88A-DF4D-CDF3-C6F5-A64467B39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Génération d’un projet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AC02A3F4-47D3-257D-39EC-04877BD23E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234" y="5664742"/>
            <a:ext cx="11081531" cy="716671"/>
          </a:xfrm>
          <a:prstGeom prst="rect">
            <a:avLst/>
          </a:prstGeom>
          <a:ln w="28575">
            <a:solidFill>
              <a:srgbClr val="73B3D1"/>
            </a:solidFill>
          </a:ln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CEB4D016-F07B-3F72-2DE2-FD052AD99DF2}"/>
              </a:ext>
            </a:extLst>
          </p:cNvPr>
          <p:cNvSpPr txBox="1"/>
          <p:nvPr/>
        </p:nvSpPr>
        <p:spPr>
          <a:xfrm>
            <a:off x="555234" y="5356965"/>
            <a:ext cx="110815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400" dirty="0">
                <a:solidFill>
                  <a:srgbClr val="73B3D1"/>
                </a:solidFill>
              </a:rPr>
              <a:t>Après avoir généré le </a:t>
            </a:r>
            <a:r>
              <a:rPr lang="fr-CA" sz="1400" b="1" dirty="0" err="1">
                <a:solidFill>
                  <a:srgbClr val="73B3D1"/>
                </a:solidFill>
              </a:rPr>
              <a:t>DbContext</a:t>
            </a:r>
            <a:r>
              <a:rPr lang="fr-CA" sz="1400" dirty="0">
                <a:solidFill>
                  <a:srgbClr val="73B3D1"/>
                </a:solidFill>
              </a:rPr>
              <a:t>, il faudra le configurer dans </a:t>
            </a:r>
            <a:r>
              <a:rPr lang="fr-CA" sz="1400" b="1" dirty="0" err="1">
                <a:solidFill>
                  <a:srgbClr val="FA4098"/>
                </a:solidFill>
              </a:rPr>
              <a:t>Program.cs</a:t>
            </a:r>
            <a:r>
              <a:rPr lang="fr-CA" sz="1400" b="1" dirty="0">
                <a:solidFill>
                  <a:srgbClr val="FA4098"/>
                </a:solidFill>
              </a:rPr>
              <a:t> </a:t>
            </a:r>
            <a:r>
              <a:rPr lang="fr-CA" sz="1400" dirty="0">
                <a:solidFill>
                  <a:srgbClr val="73B3D1"/>
                </a:solidFill>
              </a:rPr>
              <a:t>(</a:t>
            </a:r>
            <a:r>
              <a:rPr lang="fr-CA" sz="1400" strike="sngStrike" dirty="0">
                <a:solidFill>
                  <a:srgbClr val="73B3D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 le code ne s’est pas ajouté automatiquement</a:t>
            </a:r>
            <a:r>
              <a:rPr lang="fr-CA" sz="1400" dirty="0">
                <a:solidFill>
                  <a:srgbClr val="73B3D1"/>
                </a:solidFill>
              </a:rPr>
              <a:t>)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4242CEA6-519D-8804-17E8-83D250CA65B0}"/>
              </a:ext>
            </a:extLst>
          </p:cNvPr>
          <p:cNvSpPr txBox="1"/>
          <p:nvPr/>
        </p:nvSpPr>
        <p:spPr>
          <a:xfrm>
            <a:off x="214851" y="2299437"/>
            <a:ext cx="117586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A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dotnet</a:t>
            </a:r>
            <a:r>
              <a:rPr lang="fr-CA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CA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ef</a:t>
            </a:r>
            <a:r>
              <a:rPr lang="fr-CA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CA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dbcontext</a:t>
            </a:r>
            <a:r>
              <a:rPr lang="fr-CA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CA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scaffold</a:t>
            </a:r>
            <a:r>
              <a:rPr lang="fr-CA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Name=</a:t>
            </a:r>
            <a:r>
              <a:rPr lang="fr-CA" sz="1800" b="1" dirty="0" err="1">
                <a:solidFill>
                  <a:srgbClr val="FA409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BDSeriesTV</a:t>
            </a:r>
            <a:r>
              <a:rPr lang="fr-CA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CA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Microsoft.EntityFrameworkCore.SqlServer</a:t>
            </a:r>
            <a:r>
              <a:rPr lang="fr-CA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-o Models --</a:t>
            </a:r>
            <a:r>
              <a:rPr lang="fr-CA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context-dir</a:t>
            </a:r>
            <a:r>
              <a:rPr lang="fr-CA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Data --data-annotations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2648F0F-72FD-2256-9564-90FECCD70667}"/>
              </a:ext>
            </a:extLst>
          </p:cNvPr>
          <p:cNvSpPr/>
          <p:nvPr/>
        </p:nvSpPr>
        <p:spPr>
          <a:xfrm>
            <a:off x="214851" y="2622602"/>
            <a:ext cx="1382301" cy="254710"/>
          </a:xfrm>
          <a:prstGeom prst="rect">
            <a:avLst/>
          </a:prstGeom>
          <a:noFill/>
          <a:ln>
            <a:solidFill>
              <a:srgbClr val="FA409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A3B1B0E5-C105-08AB-9CAF-66DB61A5F5DF}"/>
              </a:ext>
            </a:extLst>
          </p:cNvPr>
          <p:cNvSpPr txBox="1"/>
          <p:nvPr/>
        </p:nvSpPr>
        <p:spPr>
          <a:xfrm>
            <a:off x="501363" y="3807966"/>
            <a:ext cx="2682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>
                <a:solidFill>
                  <a:srgbClr val="73B3D1"/>
                </a:solidFill>
              </a:rPr>
              <a:t>Les Models seront générés dans le répertoire </a:t>
            </a:r>
            <a:r>
              <a:rPr lang="fr-CA" dirty="0">
                <a:solidFill>
                  <a:srgbClr val="FA4098"/>
                </a:solidFill>
              </a:rPr>
              <a:t>Models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74B00CD-B732-8833-B144-8F0F4F00E50B}"/>
              </a:ext>
            </a:extLst>
          </p:cNvPr>
          <p:cNvSpPr/>
          <p:nvPr/>
        </p:nvSpPr>
        <p:spPr>
          <a:xfrm>
            <a:off x="1690083" y="2622602"/>
            <a:ext cx="2473485" cy="254710"/>
          </a:xfrm>
          <a:prstGeom prst="rect">
            <a:avLst/>
          </a:prstGeom>
          <a:noFill/>
          <a:ln>
            <a:solidFill>
              <a:srgbClr val="FA409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34CF859-EE2E-0019-0B21-B062CB298BEF}"/>
              </a:ext>
            </a:extLst>
          </p:cNvPr>
          <p:cNvSpPr/>
          <p:nvPr/>
        </p:nvSpPr>
        <p:spPr>
          <a:xfrm>
            <a:off x="4256499" y="2616506"/>
            <a:ext cx="2528349" cy="254710"/>
          </a:xfrm>
          <a:prstGeom prst="rect">
            <a:avLst/>
          </a:prstGeom>
          <a:noFill/>
          <a:ln>
            <a:solidFill>
              <a:srgbClr val="FA409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992E0A3A-8851-FFE7-D7ED-F55911F77813}"/>
              </a:ext>
            </a:extLst>
          </p:cNvPr>
          <p:cNvSpPr txBox="1"/>
          <p:nvPr/>
        </p:nvSpPr>
        <p:spPr>
          <a:xfrm>
            <a:off x="3564360" y="3807966"/>
            <a:ext cx="2682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>
                <a:solidFill>
                  <a:srgbClr val="73B3D1"/>
                </a:solidFill>
              </a:rPr>
              <a:t>Le </a:t>
            </a:r>
            <a:r>
              <a:rPr lang="fr-CA" dirty="0" err="1">
                <a:solidFill>
                  <a:srgbClr val="73B3D1"/>
                </a:solidFill>
              </a:rPr>
              <a:t>DbContext</a:t>
            </a:r>
            <a:r>
              <a:rPr lang="fr-CA" dirty="0">
                <a:solidFill>
                  <a:srgbClr val="73B3D1"/>
                </a:solidFill>
              </a:rPr>
              <a:t> sera généré dans le répertoire </a:t>
            </a:r>
            <a:r>
              <a:rPr lang="fr-CA" dirty="0">
                <a:solidFill>
                  <a:srgbClr val="FA4098"/>
                </a:solidFill>
              </a:rPr>
              <a:t>Data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076FD58A-37A3-52E6-C4D7-A9448A4CCCAE}"/>
              </a:ext>
            </a:extLst>
          </p:cNvPr>
          <p:cNvSpPr txBox="1"/>
          <p:nvPr/>
        </p:nvSpPr>
        <p:spPr>
          <a:xfrm>
            <a:off x="6529566" y="3807965"/>
            <a:ext cx="50345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>
                <a:solidFill>
                  <a:srgbClr val="73B3D1"/>
                </a:solidFill>
              </a:rPr>
              <a:t>L’usage de </a:t>
            </a:r>
            <a:r>
              <a:rPr lang="fr-CA" dirty="0">
                <a:solidFill>
                  <a:srgbClr val="FA4098"/>
                </a:solidFill>
              </a:rPr>
              <a:t>Data Annotations</a:t>
            </a:r>
            <a:r>
              <a:rPr lang="fr-CA" dirty="0">
                <a:solidFill>
                  <a:srgbClr val="73B3D1"/>
                </a:solidFill>
              </a:rPr>
              <a:t> sera priorisé (lorsque possible) à la place d’instructions avec </a:t>
            </a:r>
            <a:r>
              <a:rPr lang="fr-CA" dirty="0">
                <a:solidFill>
                  <a:srgbClr val="FA4098"/>
                </a:solidFill>
              </a:rPr>
              <a:t>Fluent API</a:t>
            </a:r>
            <a:r>
              <a:rPr lang="fr-CA" dirty="0">
                <a:solidFill>
                  <a:srgbClr val="73B3D1"/>
                </a:solidFill>
              </a:rPr>
              <a:t>.</a:t>
            </a:r>
            <a:endParaRPr lang="fr-CA" dirty="0">
              <a:solidFill>
                <a:srgbClr val="FA4098"/>
              </a:solidFill>
            </a:endParaRPr>
          </a:p>
        </p:txBody>
      </p: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12AE60A1-448E-479C-55D3-004454051205}"/>
              </a:ext>
            </a:extLst>
          </p:cNvPr>
          <p:cNvCxnSpPr>
            <a:cxnSpLocks/>
            <a:stCxn id="9" idx="0"/>
          </p:cNvCxnSpPr>
          <p:nvPr/>
        </p:nvCxnSpPr>
        <p:spPr>
          <a:xfrm flipH="1" flipV="1">
            <a:off x="1146048" y="2957202"/>
            <a:ext cx="696435" cy="850764"/>
          </a:xfrm>
          <a:prstGeom prst="straightConnector1">
            <a:avLst/>
          </a:prstGeom>
          <a:ln w="57150">
            <a:solidFill>
              <a:srgbClr val="FA4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avec flèche 18">
            <a:extLst>
              <a:ext uri="{FF2B5EF4-FFF2-40B4-BE49-F238E27FC236}">
                <a16:creationId xmlns:a16="http://schemas.microsoft.com/office/drawing/2014/main" id="{90A8BCB6-F04E-CC12-8715-630D5A001E78}"/>
              </a:ext>
            </a:extLst>
          </p:cNvPr>
          <p:cNvCxnSpPr>
            <a:cxnSpLocks/>
            <a:stCxn id="15" idx="0"/>
          </p:cNvCxnSpPr>
          <p:nvPr/>
        </p:nvCxnSpPr>
        <p:spPr>
          <a:xfrm flipH="1" flipV="1">
            <a:off x="3012700" y="2945768"/>
            <a:ext cx="1892780" cy="862198"/>
          </a:xfrm>
          <a:prstGeom prst="straightConnector1">
            <a:avLst/>
          </a:prstGeom>
          <a:ln w="57150">
            <a:solidFill>
              <a:srgbClr val="FA4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514B4598-7AD8-EDB3-CF64-407F616FBCA2}"/>
              </a:ext>
            </a:extLst>
          </p:cNvPr>
          <p:cNvCxnSpPr>
            <a:cxnSpLocks/>
            <a:stCxn id="16" idx="0"/>
          </p:cNvCxnSpPr>
          <p:nvPr/>
        </p:nvCxnSpPr>
        <p:spPr>
          <a:xfrm flipH="1" flipV="1">
            <a:off x="6168628" y="2983768"/>
            <a:ext cx="2878211" cy="824197"/>
          </a:xfrm>
          <a:prstGeom prst="straightConnector1">
            <a:avLst/>
          </a:prstGeom>
          <a:ln w="57150">
            <a:solidFill>
              <a:srgbClr val="FA4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Image 27">
            <a:extLst>
              <a:ext uri="{FF2B5EF4-FFF2-40B4-BE49-F238E27FC236}">
                <a16:creationId xmlns:a16="http://schemas.microsoft.com/office/drawing/2014/main" id="{DDE9913B-96E2-A6C8-51FA-001A97BFE4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5330" y="4489521"/>
            <a:ext cx="2863018" cy="545103"/>
          </a:xfrm>
          <a:prstGeom prst="rect">
            <a:avLst/>
          </a:prstGeom>
          <a:ln>
            <a:solidFill>
              <a:srgbClr val="73B3D1"/>
            </a:solidFill>
          </a:ln>
        </p:spPr>
      </p:pic>
    </p:spTree>
    <p:extLst>
      <p:ext uri="{BB962C8B-B14F-4D97-AF65-F5344CB8AC3E}">
        <p14:creationId xmlns:p14="http://schemas.microsoft.com/office/powerpoint/2010/main" val="10868287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FFA443D2-D89B-2B31-D82E-5CFBBBA2AD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 </a:t>
            </a:r>
            <a:r>
              <a:rPr lang="fr-CA" dirty="0">
                <a:solidFill>
                  <a:srgbClr val="FA4098"/>
                </a:solidFill>
              </a:rPr>
              <a:t>Étape 3</a:t>
            </a:r>
            <a:r>
              <a:rPr lang="fr-CA" dirty="0"/>
              <a:t> : Génération du </a:t>
            </a:r>
            <a:r>
              <a:rPr lang="fr-CA" dirty="0" err="1"/>
              <a:t>DbContext</a:t>
            </a:r>
            <a:r>
              <a:rPr lang="fr-CA" dirty="0"/>
              <a:t> et des Models</a:t>
            </a:r>
          </a:p>
          <a:p>
            <a:pPr lvl="1"/>
            <a:r>
              <a:rPr lang="fr-CA" dirty="0"/>
              <a:t> Résultat</a:t>
            </a: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7D67C88A-DF4D-CDF3-C6F5-A64467B39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Génération d’un projet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BB77DEF4-3041-DDF1-1D91-10AE2260D4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9157" y="1776498"/>
            <a:ext cx="5946602" cy="3122124"/>
          </a:xfrm>
          <a:prstGeom prst="rect">
            <a:avLst/>
          </a:prstGeom>
          <a:ln w="28575">
            <a:solidFill>
              <a:srgbClr val="73B3D1"/>
            </a:solidFill>
          </a:ln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71104599-A044-F2A3-C4C8-E968A8E233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724" y="3271688"/>
            <a:ext cx="2667372" cy="2143424"/>
          </a:xfrm>
          <a:prstGeom prst="rect">
            <a:avLst/>
          </a:prstGeom>
          <a:ln w="28575">
            <a:solidFill>
              <a:srgbClr val="73B3D1"/>
            </a:solidFill>
          </a:ln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151C0EFC-B213-04D6-A8C2-574EF7E27D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3410" y="4094800"/>
            <a:ext cx="6633510" cy="2502272"/>
          </a:xfrm>
          <a:prstGeom prst="rect">
            <a:avLst/>
          </a:prstGeom>
          <a:ln w="28575">
            <a:solidFill>
              <a:srgbClr val="73B3D1"/>
            </a:solidFill>
          </a:ln>
        </p:spPr>
      </p:pic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5575BA58-64B5-35AE-4781-5B3E447DF6EF}"/>
              </a:ext>
            </a:extLst>
          </p:cNvPr>
          <p:cNvCxnSpPr>
            <a:cxnSpLocks/>
          </p:cNvCxnSpPr>
          <p:nvPr/>
        </p:nvCxnSpPr>
        <p:spPr>
          <a:xfrm>
            <a:off x="1541202" y="3126840"/>
            <a:ext cx="140208" cy="410252"/>
          </a:xfrm>
          <a:prstGeom prst="straightConnector1">
            <a:avLst/>
          </a:prstGeom>
          <a:ln w="57150">
            <a:solidFill>
              <a:srgbClr val="FA4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8">
            <a:extLst>
              <a:ext uri="{FF2B5EF4-FFF2-40B4-BE49-F238E27FC236}">
                <a16:creationId xmlns:a16="http://schemas.microsoft.com/office/drawing/2014/main" id="{80158D6B-80E3-F2CC-CF08-1F0D8AC8D085}"/>
              </a:ext>
            </a:extLst>
          </p:cNvPr>
          <p:cNvSpPr txBox="1"/>
          <p:nvPr/>
        </p:nvSpPr>
        <p:spPr>
          <a:xfrm>
            <a:off x="3515358" y="1809093"/>
            <a:ext cx="24082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400" dirty="0">
                <a:solidFill>
                  <a:srgbClr val="73B3D1"/>
                </a:solidFill>
              </a:rPr>
              <a:t>Le </a:t>
            </a:r>
            <a:r>
              <a:rPr lang="fr-CA" sz="1400" dirty="0" err="1">
                <a:solidFill>
                  <a:srgbClr val="73B3D1"/>
                </a:solidFill>
              </a:rPr>
              <a:t>DbContext</a:t>
            </a:r>
            <a:r>
              <a:rPr lang="fr-CA" sz="1400" dirty="0">
                <a:solidFill>
                  <a:srgbClr val="73B3D1"/>
                </a:solidFill>
              </a:rPr>
              <a:t> contient des </a:t>
            </a:r>
            <a:r>
              <a:rPr lang="fr-CA" sz="1400" dirty="0" err="1">
                <a:solidFill>
                  <a:srgbClr val="FA4098"/>
                </a:solidFill>
              </a:rPr>
              <a:t>DbSet</a:t>
            </a:r>
            <a:r>
              <a:rPr lang="fr-CA" sz="1400" dirty="0">
                <a:solidFill>
                  <a:srgbClr val="FA4098"/>
                </a:solidFill>
              </a:rPr>
              <a:t>&lt;</a:t>
            </a:r>
            <a:r>
              <a:rPr lang="fr-CA" sz="1400" dirty="0">
                <a:solidFill>
                  <a:srgbClr val="73B3D1"/>
                </a:solidFill>
              </a:rPr>
              <a:t>T</a:t>
            </a:r>
            <a:r>
              <a:rPr lang="fr-CA" sz="1400" dirty="0">
                <a:solidFill>
                  <a:srgbClr val="FA4098"/>
                </a:solidFill>
              </a:rPr>
              <a:t>&gt;</a:t>
            </a:r>
            <a:r>
              <a:rPr lang="fr-CA" sz="1400" dirty="0">
                <a:solidFill>
                  <a:srgbClr val="73B3D1"/>
                </a:solidFill>
              </a:rPr>
              <a:t>. Les </a:t>
            </a:r>
            <a:r>
              <a:rPr lang="fr-CA" sz="1400" dirty="0" err="1">
                <a:solidFill>
                  <a:srgbClr val="FA4098"/>
                </a:solidFill>
              </a:rPr>
              <a:t>DbSet</a:t>
            </a:r>
            <a:r>
              <a:rPr lang="fr-CA" sz="1400" dirty="0">
                <a:solidFill>
                  <a:srgbClr val="FA4098"/>
                </a:solidFill>
              </a:rPr>
              <a:t>&lt;</a:t>
            </a:r>
            <a:r>
              <a:rPr lang="fr-CA" sz="1400" dirty="0">
                <a:solidFill>
                  <a:srgbClr val="73B3D1"/>
                </a:solidFill>
              </a:rPr>
              <a:t>T</a:t>
            </a:r>
            <a:r>
              <a:rPr lang="fr-CA" sz="1400" dirty="0">
                <a:solidFill>
                  <a:srgbClr val="FA4098"/>
                </a:solidFill>
              </a:rPr>
              <a:t>&gt;</a:t>
            </a:r>
            <a:r>
              <a:rPr lang="fr-CA" sz="1400" dirty="0">
                <a:solidFill>
                  <a:srgbClr val="73B3D1"/>
                </a:solidFill>
              </a:rPr>
              <a:t> sont une représentation de nos </a:t>
            </a:r>
            <a:r>
              <a:rPr lang="fr-CA" sz="1400" b="1" dirty="0">
                <a:solidFill>
                  <a:srgbClr val="73B3D1"/>
                </a:solidFill>
              </a:rPr>
              <a:t>tables</a:t>
            </a:r>
            <a:r>
              <a:rPr lang="fr-CA" sz="1400" dirty="0">
                <a:solidFill>
                  <a:srgbClr val="73B3D1"/>
                </a:solidFill>
              </a:rPr>
              <a:t> dans l’application Web.</a:t>
            </a:r>
            <a:endParaRPr lang="fr-CA" sz="1400" dirty="0">
              <a:solidFill>
                <a:srgbClr val="FA4098"/>
              </a:solidFill>
            </a:endParaRPr>
          </a:p>
        </p:txBody>
      </p: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718AD26E-C9AC-D0AA-7923-78FE03115645}"/>
              </a:ext>
            </a:extLst>
          </p:cNvPr>
          <p:cNvCxnSpPr>
            <a:cxnSpLocks/>
          </p:cNvCxnSpPr>
          <p:nvPr/>
        </p:nvCxnSpPr>
        <p:spPr>
          <a:xfrm flipV="1">
            <a:off x="4684571" y="5707428"/>
            <a:ext cx="740869" cy="365786"/>
          </a:xfrm>
          <a:prstGeom prst="straightConnector1">
            <a:avLst/>
          </a:prstGeom>
          <a:ln w="57150">
            <a:solidFill>
              <a:srgbClr val="FA4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4">
            <a:extLst>
              <a:ext uri="{FF2B5EF4-FFF2-40B4-BE49-F238E27FC236}">
                <a16:creationId xmlns:a16="http://schemas.microsoft.com/office/drawing/2014/main" id="{CB08EE03-3B4D-BC14-9873-083C41ECD93A}"/>
              </a:ext>
            </a:extLst>
          </p:cNvPr>
          <p:cNvSpPr txBox="1"/>
          <p:nvPr/>
        </p:nvSpPr>
        <p:spPr>
          <a:xfrm>
            <a:off x="270186" y="2781295"/>
            <a:ext cx="26822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400" dirty="0" err="1">
                <a:solidFill>
                  <a:srgbClr val="73B3D1"/>
                </a:solidFill>
              </a:rPr>
              <a:t>DbContext</a:t>
            </a:r>
            <a:r>
              <a:rPr lang="fr-CA" sz="1400" dirty="0">
                <a:solidFill>
                  <a:srgbClr val="73B3D1"/>
                </a:solidFill>
              </a:rPr>
              <a:t> dans le répertoire </a:t>
            </a:r>
            <a:r>
              <a:rPr lang="fr-CA" sz="1400" dirty="0">
                <a:solidFill>
                  <a:srgbClr val="FA4098"/>
                </a:solidFill>
              </a:rPr>
              <a:t>Data</a:t>
            </a:r>
          </a:p>
        </p:txBody>
      </p: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163CD240-704D-B718-BABF-CD10F4DB2655}"/>
              </a:ext>
            </a:extLst>
          </p:cNvPr>
          <p:cNvCxnSpPr>
            <a:cxnSpLocks/>
          </p:cNvCxnSpPr>
          <p:nvPr/>
        </p:nvCxnSpPr>
        <p:spPr>
          <a:xfrm flipV="1">
            <a:off x="5653836" y="2212601"/>
            <a:ext cx="760245" cy="183749"/>
          </a:xfrm>
          <a:prstGeom prst="straightConnector1">
            <a:avLst/>
          </a:prstGeom>
          <a:ln w="57150">
            <a:solidFill>
              <a:srgbClr val="FA4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ZoneTexte 17">
            <a:extLst>
              <a:ext uri="{FF2B5EF4-FFF2-40B4-BE49-F238E27FC236}">
                <a16:creationId xmlns:a16="http://schemas.microsoft.com/office/drawing/2014/main" id="{944EA991-05EB-083F-FBE1-09A54E51C6F7}"/>
              </a:ext>
            </a:extLst>
          </p:cNvPr>
          <p:cNvSpPr txBox="1"/>
          <p:nvPr/>
        </p:nvSpPr>
        <p:spPr>
          <a:xfrm>
            <a:off x="364918" y="5751787"/>
            <a:ext cx="435177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400" dirty="0">
                <a:solidFill>
                  <a:srgbClr val="73B3D1"/>
                </a:solidFill>
              </a:rPr>
              <a:t>Il y a également des instructions </a:t>
            </a:r>
            <a:r>
              <a:rPr lang="fr-CA" sz="1400" dirty="0">
                <a:solidFill>
                  <a:srgbClr val="FA4098"/>
                </a:solidFill>
              </a:rPr>
              <a:t>Fluent API</a:t>
            </a:r>
            <a:r>
              <a:rPr lang="fr-CA" sz="1400" dirty="0">
                <a:solidFill>
                  <a:srgbClr val="73B3D1"/>
                </a:solidFill>
              </a:rPr>
              <a:t> pour décrire certaines </a:t>
            </a:r>
            <a:r>
              <a:rPr lang="fr-CA" sz="1400" b="1" dirty="0">
                <a:solidFill>
                  <a:srgbClr val="73B3D1"/>
                </a:solidFill>
              </a:rPr>
              <a:t>propriétés</a:t>
            </a:r>
            <a:r>
              <a:rPr lang="fr-CA" sz="1400" dirty="0">
                <a:solidFill>
                  <a:srgbClr val="73B3D1"/>
                </a:solidFill>
              </a:rPr>
              <a:t> de nos entités. Certaines contraintes ont plutôt la forme de [</a:t>
            </a:r>
            <a:r>
              <a:rPr lang="fr-CA" sz="1400" dirty="0" err="1">
                <a:solidFill>
                  <a:srgbClr val="FA4098"/>
                </a:solidFill>
              </a:rPr>
              <a:t>DataAnnotations</a:t>
            </a:r>
            <a:r>
              <a:rPr lang="fr-CA" sz="1400" dirty="0">
                <a:solidFill>
                  <a:srgbClr val="73B3D1"/>
                </a:solidFill>
              </a:rPr>
              <a:t>] directement dans les classes des Models.</a:t>
            </a:r>
            <a:endParaRPr lang="fr-CA" sz="1400" dirty="0">
              <a:solidFill>
                <a:srgbClr val="FA409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36272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FFA443D2-D89B-2B31-D82E-5CFBBBA2AD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 </a:t>
            </a:r>
            <a:r>
              <a:rPr lang="fr-CA" dirty="0">
                <a:solidFill>
                  <a:srgbClr val="FA4098"/>
                </a:solidFill>
              </a:rPr>
              <a:t>Étape 3</a:t>
            </a:r>
            <a:r>
              <a:rPr lang="fr-CA" dirty="0"/>
              <a:t> : Génération du </a:t>
            </a:r>
            <a:r>
              <a:rPr lang="fr-CA" dirty="0" err="1"/>
              <a:t>DbContext</a:t>
            </a:r>
            <a:r>
              <a:rPr lang="fr-CA" dirty="0"/>
              <a:t> et des Models</a:t>
            </a:r>
          </a:p>
          <a:p>
            <a:pPr lvl="1"/>
            <a:r>
              <a:rPr lang="fr-CA" dirty="0"/>
              <a:t> Résultat</a:t>
            </a:r>
          </a:p>
          <a:p>
            <a:endParaRPr lang="fr-CA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7D67C88A-DF4D-CDF3-C6F5-A64467B39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Génération d’un projet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AB71A06D-B719-8D91-0A61-2A571C3C8F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1226" y="2168108"/>
            <a:ext cx="7103322" cy="4252815"/>
          </a:xfrm>
          <a:prstGeom prst="rect">
            <a:avLst/>
          </a:prstGeom>
          <a:ln w="28575">
            <a:solidFill>
              <a:srgbClr val="73B3D1"/>
            </a:solidFill>
          </a:ln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5A2F03B2-A053-5AD8-0A7F-46578A992C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155864"/>
            <a:ext cx="2667372" cy="2143424"/>
          </a:xfrm>
          <a:prstGeom prst="rect">
            <a:avLst/>
          </a:prstGeom>
          <a:ln w="28575">
            <a:solidFill>
              <a:srgbClr val="73B3D1"/>
            </a:solidFill>
          </a:ln>
        </p:spPr>
      </p:pic>
      <p:cxnSp>
        <p:nvCxnSpPr>
          <p:cNvPr id="5" name="Connecteur droit avec flèche 4">
            <a:extLst>
              <a:ext uri="{FF2B5EF4-FFF2-40B4-BE49-F238E27FC236}">
                <a16:creationId xmlns:a16="http://schemas.microsoft.com/office/drawing/2014/main" id="{F685A856-24E0-7F00-4F6C-F3B8EEF7DBC3}"/>
              </a:ext>
            </a:extLst>
          </p:cNvPr>
          <p:cNvCxnSpPr>
            <a:cxnSpLocks/>
          </p:cNvCxnSpPr>
          <p:nvPr/>
        </p:nvCxnSpPr>
        <p:spPr>
          <a:xfrm flipH="1">
            <a:off x="2026668" y="3043534"/>
            <a:ext cx="445008" cy="701412"/>
          </a:xfrm>
          <a:prstGeom prst="straightConnector1">
            <a:avLst/>
          </a:prstGeom>
          <a:ln w="57150">
            <a:solidFill>
              <a:srgbClr val="FA4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ZoneTexte 5">
            <a:extLst>
              <a:ext uri="{FF2B5EF4-FFF2-40B4-BE49-F238E27FC236}">
                <a16:creationId xmlns:a16="http://schemas.microsoft.com/office/drawing/2014/main" id="{B09EABB7-653C-35B9-0F8F-BD7D59351305}"/>
              </a:ext>
            </a:extLst>
          </p:cNvPr>
          <p:cNvSpPr txBox="1"/>
          <p:nvPr/>
        </p:nvSpPr>
        <p:spPr>
          <a:xfrm>
            <a:off x="2171886" y="2735757"/>
            <a:ext cx="7356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400" dirty="0">
                <a:solidFill>
                  <a:srgbClr val="73B3D1"/>
                </a:solidFill>
              </a:rPr>
              <a:t>Models</a:t>
            </a:r>
            <a:endParaRPr lang="fr-CA" sz="1400" dirty="0">
              <a:solidFill>
                <a:srgbClr val="FA4098"/>
              </a:solidFill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D361A808-C7D2-FA87-3B58-FEBEB658FF41}"/>
              </a:ext>
            </a:extLst>
          </p:cNvPr>
          <p:cNvSpPr txBox="1"/>
          <p:nvPr/>
        </p:nvSpPr>
        <p:spPr>
          <a:xfrm>
            <a:off x="7920903" y="2458758"/>
            <a:ext cx="351739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400" dirty="0">
                <a:solidFill>
                  <a:srgbClr val="73B3D1"/>
                </a:solidFill>
              </a:rPr>
              <a:t>Comme on a utilisé l’option </a:t>
            </a:r>
            <a:r>
              <a:rPr lang="fr-CA" sz="1400" dirty="0">
                <a:solidFill>
                  <a:srgbClr val="FA4098"/>
                </a:solidFill>
              </a:rPr>
              <a:t>--data-annotations</a:t>
            </a:r>
            <a:r>
              <a:rPr lang="fr-CA" sz="1400" dirty="0">
                <a:solidFill>
                  <a:srgbClr val="73B3D1"/>
                </a:solidFill>
              </a:rPr>
              <a:t> dans la commande, on peut retrouver directement dans les classes des Models les contraintes qui peuvent être représentées par des [</a:t>
            </a:r>
            <a:r>
              <a:rPr lang="fr-CA" sz="1400" dirty="0" err="1">
                <a:solidFill>
                  <a:srgbClr val="FA4098"/>
                </a:solidFill>
              </a:rPr>
              <a:t>DataAnnotations</a:t>
            </a:r>
            <a:r>
              <a:rPr lang="fr-CA" sz="1400" dirty="0">
                <a:solidFill>
                  <a:srgbClr val="73B3D1"/>
                </a:solidFill>
              </a:rPr>
              <a:t>]</a:t>
            </a:r>
          </a:p>
        </p:txBody>
      </p: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CB44AE01-A3C1-D757-8354-9F33BB311B0F}"/>
              </a:ext>
            </a:extLst>
          </p:cNvPr>
          <p:cNvCxnSpPr>
            <a:cxnSpLocks/>
          </p:cNvCxnSpPr>
          <p:nvPr/>
        </p:nvCxnSpPr>
        <p:spPr>
          <a:xfrm flipH="1">
            <a:off x="5928849" y="3394240"/>
            <a:ext cx="1986402" cy="234069"/>
          </a:xfrm>
          <a:prstGeom prst="straightConnector1">
            <a:avLst/>
          </a:prstGeom>
          <a:ln w="57150">
            <a:solidFill>
              <a:srgbClr val="FA4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F1A17D04-6A80-70F5-3A7C-72A13930D4AA}"/>
              </a:ext>
            </a:extLst>
          </p:cNvPr>
          <p:cNvCxnSpPr>
            <a:cxnSpLocks/>
          </p:cNvCxnSpPr>
          <p:nvPr/>
        </p:nvCxnSpPr>
        <p:spPr>
          <a:xfrm flipH="1">
            <a:off x="5928849" y="3018590"/>
            <a:ext cx="1986402" cy="0"/>
          </a:xfrm>
          <a:prstGeom prst="straightConnector1">
            <a:avLst/>
          </a:prstGeom>
          <a:ln w="57150">
            <a:solidFill>
              <a:srgbClr val="FA4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9796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FFA443D2-D89B-2B31-D82E-5CFBBBA2AD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 </a:t>
            </a:r>
            <a:r>
              <a:rPr lang="fr-CA" dirty="0">
                <a:solidFill>
                  <a:srgbClr val="FA4098"/>
                </a:solidFill>
              </a:rPr>
              <a:t>Étape 3</a:t>
            </a:r>
            <a:r>
              <a:rPr lang="fr-CA" dirty="0"/>
              <a:t> : Génération du </a:t>
            </a:r>
            <a:r>
              <a:rPr lang="fr-CA" dirty="0" err="1"/>
              <a:t>DbContext</a:t>
            </a:r>
            <a:r>
              <a:rPr lang="fr-CA" dirty="0"/>
              <a:t> et des Models</a:t>
            </a:r>
          </a:p>
          <a:p>
            <a:pPr lvl="1"/>
            <a:r>
              <a:rPr lang="fr-CA" dirty="0"/>
              <a:t> Résultat</a:t>
            </a:r>
          </a:p>
          <a:p>
            <a:endParaRPr lang="fr-CA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7D67C88A-DF4D-CDF3-C6F5-A64467B39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Génération d’un projet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AF7BB96-F5B6-FD39-D2F4-44404AF07F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0578" y="1787328"/>
            <a:ext cx="4044280" cy="4724400"/>
          </a:xfrm>
          <a:prstGeom prst="rect">
            <a:avLst/>
          </a:prstGeom>
          <a:ln w="28575">
            <a:solidFill>
              <a:srgbClr val="73B3D1"/>
            </a:solidFill>
          </a:ln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FC330FEE-9E40-9B4A-4961-4FD316CB05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" y="2845405"/>
            <a:ext cx="2667372" cy="2143424"/>
          </a:xfrm>
          <a:prstGeom prst="rect">
            <a:avLst/>
          </a:prstGeom>
          <a:ln w="28575">
            <a:solidFill>
              <a:srgbClr val="73B3D1"/>
            </a:solidFill>
          </a:ln>
        </p:spPr>
      </p:pic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B20A201C-EEDA-A0D6-3778-66FEE332AEC0}"/>
              </a:ext>
            </a:extLst>
          </p:cNvPr>
          <p:cNvCxnSpPr>
            <a:cxnSpLocks/>
          </p:cNvCxnSpPr>
          <p:nvPr/>
        </p:nvCxnSpPr>
        <p:spPr>
          <a:xfrm flipV="1">
            <a:off x="1463040" y="4911885"/>
            <a:ext cx="167388" cy="406709"/>
          </a:xfrm>
          <a:prstGeom prst="straightConnector1">
            <a:avLst/>
          </a:prstGeom>
          <a:ln w="57150">
            <a:solidFill>
              <a:srgbClr val="FA4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8">
            <a:extLst>
              <a:ext uri="{FF2B5EF4-FFF2-40B4-BE49-F238E27FC236}">
                <a16:creationId xmlns:a16="http://schemas.microsoft.com/office/drawing/2014/main" id="{BFA9068F-F904-F04A-E5C6-BEB27C4BDAF3}"/>
              </a:ext>
            </a:extLst>
          </p:cNvPr>
          <p:cNvSpPr txBox="1"/>
          <p:nvPr/>
        </p:nvSpPr>
        <p:spPr>
          <a:xfrm>
            <a:off x="344796" y="5286114"/>
            <a:ext cx="2734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400" dirty="0">
                <a:solidFill>
                  <a:srgbClr val="73B3D1"/>
                </a:solidFill>
              </a:rPr>
              <a:t>On retrouve également nos vues !</a:t>
            </a:r>
            <a:endParaRPr lang="fr-CA" sz="1400" dirty="0">
              <a:solidFill>
                <a:srgbClr val="FA4098"/>
              </a:solidFill>
            </a:endParaRP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C66FE2BD-0938-C669-5AB4-98F32F4352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5025" y="6340606"/>
            <a:ext cx="5885376" cy="342244"/>
          </a:xfrm>
          <a:prstGeom prst="rect">
            <a:avLst/>
          </a:prstGeom>
          <a:ln w="28575">
            <a:solidFill>
              <a:srgbClr val="73B3D1"/>
            </a:solidFill>
          </a:ln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8149C8D3-C65E-993D-804C-AC156474D684}"/>
              </a:ext>
            </a:extLst>
          </p:cNvPr>
          <p:cNvSpPr txBox="1"/>
          <p:nvPr/>
        </p:nvSpPr>
        <p:spPr>
          <a:xfrm>
            <a:off x="1275071" y="6247813"/>
            <a:ext cx="273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400" dirty="0">
                <a:solidFill>
                  <a:srgbClr val="73B3D1"/>
                </a:solidFill>
              </a:rPr>
              <a:t>Les vues ont un </a:t>
            </a:r>
            <a:r>
              <a:rPr lang="fr-CA" sz="1400" dirty="0" err="1">
                <a:solidFill>
                  <a:srgbClr val="FA4098"/>
                </a:solidFill>
              </a:rPr>
              <a:t>DbSet</a:t>
            </a:r>
            <a:r>
              <a:rPr lang="fr-CA" sz="1400" dirty="0">
                <a:solidFill>
                  <a:srgbClr val="FA4098"/>
                </a:solidFill>
              </a:rPr>
              <a:t>&lt;</a:t>
            </a:r>
            <a:r>
              <a:rPr lang="fr-CA" sz="1400" dirty="0">
                <a:solidFill>
                  <a:srgbClr val="73B3D1"/>
                </a:solidFill>
              </a:rPr>
              <a:t>T</a:t>
            </a:r>
            <a:r>
              <a:rPr lang="fr-CA" sz="1400" dirty="0">
                <a:solidFill>
                  <a:srgbClr val="FA4098"/>
                </a:solidFill>
              </a:rPr>
              <a:t>&gt;</a:t>
            </a:r>
            <a:r>
              <a:rPr lang="fr-CA" sz="1400" dirty="0">
                <a:solidFill>
                  <a:srgbClr val="73B3D1"/>
                </a:solidFill>
              </a:rPr>
              <a:t> dans le </a:t>
            </a:r>
            <a:r>
              <a:rPr lang="fr-CA" sz="1400" dirty="0" err="1">
                <a:solidFill>
                  <a:srgbClr val="73B3D1"/>
                </a:solidFill>
              </a:rPr>
              <a:t>DbContext</a:t>
            </a:r>
            <a:r>
              <a:rPr lang="fr-CA" sz="1400" dirty="0">
                <a:solidFill>
                  <a:srgbClr val="73B3D1"/>
                </a:solidFill>
              </a:rPr>
              <a:t> comme les tables</a:t>
            </a:r>
            <a:endParaRPr lang="fr-CA" sz="1400" dirty="0">
              <a:solidFill>
                <a:srgbClr val="FA4098"/>
              </a:solidFill>
            </a:endParaRPr>
          </a:p>
        </p:txBody>
      </p: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DD63A153-10AA-90F7-AD10-F37CE20CE2EA}"/>
              </a:ext>
            </a:extLst>
          </p:cNvPr>
          <p:cNvCxnSpPr>
            <a:cxnSpLocks/>
          </p:cNvCxnSpPr>
          <p:nvPr/>
        </p:nvCxnSpPr>
        <p:spPr>
          <a:xfrm>
            <a:off x="3903407" y="6523450"/>
            <a:ext cx="925898" cy="2305"/>
          </a:xfrm>
          <a:prstGeom prst="straightConnector1">
            <a:avLst/>
          </a:prstGeom>
          <a:ln w="57150">
            <a:solidFill>
              <a:srgbClr val="FA4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27307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FFA443D2-D89B-2B31-D82E-5CFBBBA2AD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 </a:t>
            </a:r>
            <a:r>
              <a:rPr lang="fr-CA" dirty="0">
                <a:solidFill>
                  <a:srgbClr val="FA4098"/>
                </a:solidFill>
              </a:rPr>
              <a:t>Étape 4</a:t>
            </a:r>
            <a:r>
              <a:rPr lang="fr-CA" dirty="0"/>
              <a:t> : Préparation d’un </a:t>
            </a:r>
            <a:r>
              <a:rPr lang="fr-CA" dirty="0" err="1"/>
              <a:t>Layout</a:t>
            </a:r>
            <a:r>
              <a:rPr lang="fr-CA" dirty="0"/>
              <a:t> pour les vues</a:t>
            </a: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7D67C88A-DF4D-CDF3-C6F5-A64467B39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Génération d’un projet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04118D09-9998-FCC7-C87E-5ACCA4D5F2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956" y="2468083"/>
            <a:ext cx="1695687" cy="495369"/>
          </a:xfrm>
          <a:prstGeom prst="rect">
            <a:avLst/>
          </a:prstGeom>
          <a:ln w="28575">
            <a:solidFill>
              <a:srgbClr val="73B3D1"/>
            </a:solidFill>
          </a:ln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DCA2B1A9-F029-8F40-C760-49B21B5A1E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5070" y="1947077"/>
            <a:ext cx="7954485" cy="1448002"/>
          </a:xfrm>
          <a:prstGeom prst="rect">
            <a:avLst/>
          </a:prstGeom>
          <a:ln w="28575">
            <a:solidFill>
              <a:srgbClr val="73B3D1"/>
            </a:solidFill>
          </a:ln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7DDB84DF-8AAD-FE01-960F-773A55A90C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8799" y="4156939"/>
            <a:ext cx="8661864" cy="2178522"/>
          </a:xfrm>
          <a:prstGeom prst="rect">
            <a:avLst/>
          </a:prstGeom>
          <a:ln w="28575">
            <a:solidFill>
              <a:srgbClr val="73B3D1"/>
            </a:solidFill>
          </a:ln>
        </p:spPr>
      </p:pic>
      <p:sp>
        <p:nvSpPr>
          <p:cNvPr id="4" name="Ellipse 3">
            <a:extLst>
              <a:ext uri="{FF2B5EF4-FFF2-40B4-BE49-F238E27FC236}">
                <a16:creationId xmlns:a16="http://schemas.microsoft.com/office/drawing/2014/main" id="{21E83BAA-6682-E2E6-E095-FCAC61806C63}"/>
              </a:ext>
            </a:extLst>
          </p:cNvPr>
          <p:cNvSpPr/>
          <p:nvPr/>
        </p:nvSpPr>
        <p:spPr>
          <a:xfrm>
            <a:off x="2518147" y="2282357"/>
            <a:ext cx="316992" cy="316992"/>
          </a:xfrm>
          <a:prstGeom prst="ellipse">
            <a:avLst/>
          </a:prstGeom>
          <a:solidFill>
            <a:srgbClr val="73B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600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E6A37F2F-465E-1E40-1695-CDFDA4344C4B}"/>
              </a:ext>
            </a:extLst>
          </p:cNvPr>
          <p:cNvSpPr/>
          <p:nvPr/>
        </p:nvSpPr>
        <p:spPr>
          <a:xfrm>
            <a:off x="11421059" y="1788581"/>
            <a:ext cx="316992" cy="316992"/>
          </a:xfrm>
          <a:prstGeom prst="ellipse">
            <a:avLst/>
          </a:prstGeom>
          <a:solidFill>
            <a:srgbClr val="73B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600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7D8B1350-893C-F464-2C19-889F00DE0C18}"/>
              </a:ext>
            </a:extLst>
          </p:cNvPr>
          <p:cNvSpPr/>
          <p:nvPr/>
        </p:nvSpPr>
        <p:spPr>
          <a:xfrm>
            <a:off x="10332167" y="3998443"/>
            <a:ext cx="316992" cy="316992"/>
          </a:xfrm>
          <a:prstGeom prst="ellipse">
            <a:avLst/>
          </a:prstGeom>
          <a:solidFill>
            <a:srgbClr val="73B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600" b="1" dirty="0">
                <a:solidFill>
                  <a:schemeClr val="bg1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40965048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FFA443D2-D89B-2B31-D82E-5CFBBBA2AD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0000" y="1136756"/>
            <a:ext cx="10512000" cy="5026393"/>
          </a:xfrm>
        </p:spPr>
        <p:txBody>
          <a:bodyPr/>
          <a:lstStyle/>
          <a:p>
            <a:r>
              <a:rPr lang="fr-CA" dirty="0"/>
              <a:t> </a:t>
            </a:r>
            <a:r>
              <a:rPr lang="fr-CA" dirty="0">
                <a:solidFill>
                  <a:srgbClr val="FA4098"/>
                </a:solidFill>
              </a:rPr>
              <a:t>Étape 4</a:t>
            </a:r>
            <a:r>
              <a:rPr lang="fr-CA" dirty="0"/>
              <a:t> : Préparation d’un </a:t>
            </a:r>
            <a:r>
              <a:rPr lang="fr-CA" dirty="0" err="1"/>
              <a:t>Layout</a:t>
            </a:r>
            <a:r>
              <a:rPr lang="fr-CA" dirty="0"/>
              <a:t> pour les vues  (</a:t>
            </a:r>
            <a:r>
              <a:rPr lang="fr-CA" sz="1800" b="1" dirty="0"/>
              <a:t>disposition</a:t>
            </a:r>
            <a:r>
              <a:rPr lang="fr-CA" sz="1800" dirty="0"/>
              <a:t> en français)</a:t>
            </a:r>
          </a:p>
          <a:p>
            <a:endParaRPr lang="fr-CA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7D67C88A-DF4D-CDF3-C6F5-A64467B39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Génération d’un projet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3B51C56-8C48-62CB-9E5E-26CCB79A28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2054" y="1753376"/>
            <a:ext cx="9274986" cy="2583008"/>
          </a:xfrm>
          <a:prstGeom prst="rect">
            <a:avLst/>
          </a:prstGeom>
          <a:ln w="28575">
            <a:solidFill>
              <a:srgbClr val="73B3D1"/>
            </a:solidFill>
          </a:ln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65EE01F4-F198-0233-531D-599124E272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040" y="4241582"/>
            <a:ext cx="5552323" cy="2434738"/>
          </a:xfrm>
          <a:prstGeom prst="rect">
            <a:avLst/>
          </a:prstGeom>
          <a:ln w="28575">
            <a:solidFill>
              <a:srgbClr val="73B3D1"/>
            </a:solidFill>
          </a:ln>
        </p:spPr>
      </p:pic>
      <p:sp>
        <p:nvSpPr>
          <p:cNvPr id="8" name="Ellipse 7">
            <a:extLst>
              <a:ext uri="{FF2B5EF4-FFF2-40B4-BE49-F238E27FC236}">
                <a16:creationId xmlns:a16="http://schemas.microsoft.com/office/drawing/2014/main" id="{718F6546-5A8D-8975-7725-0B4154F150A0}"/>
              </a:ext>
            </a:extLst>
          </p:cNvPr>
          <p:cNvSpPr/>
          <p:nvPr/>
        </p:nvSpPr>
        <p:spPr>
          <a:xfrm>
            <a:off x="6172867" y="4062156"/>
            <a:ext cx="316992" cy="316992"/>
          </a:xfrm>
          <a:prstGeom prst="ellipse">
            <a:avLst/>
          </a:prstGeom>
          <a:solidFill>
            <a:srgbClr val="73B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600" b="1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D947C61C-9539-F988-94AA-9E5464B4FC9F}"/>
              </a:ext>
            </a:extLst>
          </p:cNvPr>
          <p:cNvSpPr/>
          <p:nvPr/>
        </p:nvSpPr>
        <p:spPr>
          <a:xfrm>
            <a:off x="11288544" y="1594880"/>
            <a:ext cx="316992" cy="316992"/>
          </a:xfrm>
          <a:prstGeom prst="ellipse">
            <a:avLst/>
          </a:prstGeom>
          <a:solidFill>
            <a:srgbClr val="73B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600" b="1" dirty="0">
                <a:solidFill>
                  <a:schemeClr val="bg1"/>
                </a:solidFill>
              </a:rPr>
              <a:t>4</a:t>
            </a:r>
          </a:p>
        </p:txBody>
      </p: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3CA072B6-353B-826B-BA46-CDC25AE78FEF}"/>
              </a:ext>
            </a:extLst>
          </p:cNvPr>
          <p:cNvCxnSpPr>
            <a:cxnSpLocks/>
          </p:cNvCxnSpPr>
          <p:nvPr/>
        </p:nvCxnSpPr>
        <p:spPr>
          <a:xfrm>
            <a:off x="3005328" y="3455008"/>
            <a:ext cx="472276" cy="380283"/>
          </a:xfrm>
          <a:prstGeom prst="straightConnector1">
            <a:avLst/>
          </a:prstGeom>
          <a:ln w="57150">
            <a:solidFill>
              <a:srgbClr val="FA4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F8726013-24A4-D815-060F-3CE68856F202}"/>
              </a:ext>
            </a:extLst>
          </p:cNvPr>
          <p:cNvCxnSpPr>
            <a:cxnSpLocks/>
          </p:cNvCxnSpPr>
          <p:nvPr/>
        </p:nvCxnSpPr>
        <p:spPr>
          <a:xfrm flipV="1">
            <a:off x="4267200" y="2125409"/>
            <a:ext cx="301500" cy="360614"/>
          </a:xfrm>
          <a:prstGeom prst="straightConnector1">
            <a:avLst/>
          </a:prstGeom>
          <a:ln w="57150">
            <a:solidFill>
              <a:srgbClr val="FA4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ZoneTexte 13">
            <a:extLst>
              <a:ext uri="{FF2B5EF4-FFF2-40B4-BE49-F238E27FC236}">
                <a16:creationId xmlns:a16="http://schemas.microsoft.com/office/drawing/2014/main" id="{EB269C12-6CAD-EC8B-C18D-699F863FBDEC}"/>
              </a:ext>
            </a:extLst>
          </p:cNvPr>
          <p:cNvSpPr txBox="1"/>
          <p:nvPr/>
        </p:nvSpPr>
        <p:spPr>
          <a:xfrm>
            <a:off x="6447144" y="5047744"/>
            <a:ext cx="50718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>
                <a:solidFill>
                  <a:srgbClr val="73B3D1"/>
                </a:solidFill>
              </a:rPr>
              <a:t>Le </a:t>
            </a:r>
            <a:r>
              <a:rPr lang="fr-CA" dirty="0">
                <a:solidFill>
                  <a:srgbClr val="FA4098"/>
                </a:solidFill>
              </a:rPr>
              <a:t>_</a:t>
            </a:r>
            <a:r>
              <a:rPr lang="fr-CA" dirty="0" err="1">
                <a:solidFill>
                  <a:srgbClr val="FA4098"/>
                </a:solidFill>
              </a:rPr>
              <a:t>Layout</a:t>
            </a:r>
            <a:r>
              <a:rPr lang="fr-CA" dirty="0">
                <a:solidFill>
                  <a:srgbClr val="FA4098"/>
                </a:solidFill>
              </a:rPr>
              <a:t> </a:t>
            </a:r>
            <a:r>
              <a:rPr lang="fr-CA" dirty="0">
                <a:solidFill>
                  <a:srgbClr val="73B3D1"/>
                </a:solidFill>
              </a:rPr>
              <a:t>sert de squelette commun pour plusieurs </a:t>
            </a:r>
            <a:r>
              <a:rPr lang="fr-CA" dirty="0">
                <a:solidFill>
                  <a:srgbClr val="FA4098"/>
                </a:solidFill>
              </a:rPr>
              <a:t>vues</a:t>
            </a:r>
            <a:r>
              <a:rPr lang="fr-CA" dirty="0">
                <a:solidFill>
                  <a:srgbClr val="73B3D1"/>
                </a:solidFill>
              </a:rPr>
              <a:t>. Les </a:t>
            </a:r>
            <a:r>
              <a:rPr lang="fr-CA" dirty="0">
                <a:solidFill>
                  <a:srgbClr val="FA4098"/>
                </a:solidFill>
              </a:rPr>
              <a:t>vues</a:t>
            </a:r>
            <a:r>
              <a:rPr lang="fr-CA" dirty="0">
                <a:solidFill>
                  <a:srgbClr val="73B3D1"/>
                </a:solidFill>
              </a:rPr>
              <a:t> qui utilisent ce </a:t>
            </a:r>
            <a:r>
              <a:rPr lang="fr-CA" dirty="0" err="1">
                <a:solidFill>
                  <a:srgbClr val="73B3D1"/>
                </a:solidFill>
              </a:rPr>
              <a:t>layout</a:t>
            </a:r>
            <a:r>
              <a:rPr lang="fr-CA" dirty="0">
                <a:solidFill>
                  <a:srgbClr val="73B3D1"/>
                </a:solidFill>
              </a:rPr>
              <a:t> n’auront qu’à spécifier le contenu du &lt;body&gt;.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1AD275C6-02E0-7CD6-B6D7-0687D774C8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0228" y="1900153"/>
            <a:ext cx="1438476" cy="39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8435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FFA443D2-D89B-2B31-D82E-5CFBBBA2AD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0000" y="1150572"/>
            <a:ext cx="10512000" cy="5026393"/>
          </a:xfrm>
        </p:spPr>
        <p:txBody>
          <a:bodyPr/>
          <a:lstStyle/>
          <a:p>
            <a:r>
              <a:rPr lang="fr-CA" dirty="0"/>
              <a:t> </a:t>
            </a:r>
            <a:r>
              <a:rPr lang="fr-CA" dirty="0">
                <a:solidFill>
                  <a:srgbClr val="FA4098"/>
                </a:solidFill>
              </a:rPr>
              <a:t>Étape 4</a:t>
            </a:r>
            <a:r>
              <a:rPr lang="fr-CA" dirty="0"/>
              <a:t> : Préparation d’un </a:t>
            </a:r>
            <a:r>
              <a:rPr lang="fr-CA" dirty="0" err="1"/>
              <a:t>Layout</a:t>
            </a:r>
            <a:r>
              <a:rPr lang="fr-CA" dirty="0"/>
              <a:t> pour les vues</a:t>
            </a:r>
          </a:p>
          <a:p>
            <a:endParaRPr lang="fr-CA" dirty="0"/>
          </a:p>
          <a:p>
            <a:endParaRPr lang="fr-CA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7D67C88A-DF4D-CDF3-C6F5-A64467B39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Génération d’un projet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0A29BA34-1987-5D6C-47C2-619FFB76E7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550" y="2437250"/>
            <a:ext cx="7430537" cy="1124107"/>
          </a:xfrm>
          <a:prstGeom prst="rect">
            <a:avLst/>
          </a:prstGeom>
          <a:ln w="28575">
            <a:solidFill>
              <a:srgbClr val="73B3D1"/>
            </a:solidFill>
          </a:ln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13DC7C6D-D02F-2BA1-0CBE-226000A4727C}"/>
              </a:ext>
            </a:extLst>
          </p:cNvPr>
          <p:cNvSpPr txBox="1"/>
          <p:nvPr/>
        </p:nvSpPr>
        <p:spPr>
          <a:xfrm>
            <a:off x="348411" y="4873291"/>
            <a:ext cx="11843589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A" sz="1000" dirty="0">
                <a:solidFill>
                  <a:srgbClr val="0000FF"/>
                </a:solidFill>
                <a:latin typeface="Cascadia Mono" panose="020B0609020000020004" pitchFamily="49" charset="0"/>
              </a:rPr>
              <a:t>&lt;</a:t>
            </a:r>
            <a:r>
              <a:rPr lang="fr-CA" sz="1000" dirty="0" err="1">
                <a:solidFill>
                  <a:srgbClr val="800000"/>
                </a:solidFill>
                <a:latin typeface="Cascadia Mono" panose="020B0609020000020004" pitchFamily="49" charset="0"/>
              </a:rPr>
              <a:t>link</a:t>
            </a:r>
            <a:r>
              <a:rPr lang="fr-CA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fr-CA" sz="1000" dirty="0">
                <a:solidFill>
                  <a:srgbClr val="FF0000"/>
                </a:solidFill>
                <a:latin typeface="Cascadia Mono" panose="020B0609020000020004" pitchFamily="49" charset="0"/>
              </a:rPr>
              <a:t>rel</a:t>
            </a:r>
            <a:r>
              <a:rPr lang="fr-CA" sz="1000" dirty="0">
                <a:solidFill>
                  <a:srgbClr val="0000FF"/>
                </a:solidFill>
                <a:latin typeface="Cascadia Mono" panose="020B0609020000020004" pitchFamily="49" charset="0"/>
              </a:rPr>
              <a:t>="</a:t>
            </a:r>
            <a:r>
              <a:rPr lang="fr-CA" sz="10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stylesheet</a:t>
            </a:r>
            <a:r>
              <a:rPr lang="fr-CA" sz="1000" dirty="0">
                <a:solidFill>
                  <a:srgbClr val="0000FF"/>
                </a:solidFill>
                <a:latin typeface="Cascadia Mono" panose="020B0609020000020004" pitchFamily="49" charset="0"/>
              </a:rPr>
              <a:t>"</a:t>
            </a:r>
            <a:r>
              <a:rPr lang="fr-CA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fr-CA" sz="1000" dirty="0">
                <a:solidFill>
                  <a:srgbClr val="FF0000"/>
                </a:solidFill>
                <a:latin typeface="Cascadia Mono" panose="020B0609020000020004" pitchFamily="49" charset="0"/>
              </a:rPr>
              <a:t>href</a:t>
            </a:r>
            <a:r>
              <a:rPr lang="fr-CA" sz="1000" dirty="0">
                <a:solidFill>
                  <a:srgbClr val="0000FF"/>
                </a:solidFill>
                <a:latin typeface="Cascadia Mono" panose="020B0609020000020004" pitchFamily="49" charset="0"/>
              </a:rPr>
              <a:t>="https://cdn.jsdelivr.net/</a:t>
            </a:r>
            <a:r>
              <a:rPr lang="fr-CA" sz="10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npm</a:t>
            </a:r>
            <a:r>
              <a:rPr lang="fr-CA" sz="1000" dirty="0">
                <a:solidFill>
                  <a:srgbClr val="0000FF"/>
                </a:solidFill>
                <a:latin typeface="Cascadia Mono" panose="020B0609020000020004" pitchFamily="49" charset="0"/>
              </a:rPr>
              <a:t>/bootstrap@4.3.1/</a:t>
            </a:r>
            <a:r>
              <a:rPr lang="fr-CA" sz="10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dist</a:t>
            </a:r>
            <a:r>
              <a:rPr lang="fr-CA" sz="1000" dirty="0">
                <a:solidFill>
                  <a:srgbClr val="0000FF"/>
                </a:solidFill>
                <a:latin typeface="Cascadia Mono" panose="020B0609020000020004" pitchFamily="49" charset="0"/>
              </a:rPr>
              <a:t>/</a:t>
            </a:r>
            <a:r>
              <a:rPr lang="fr-CA" sz="10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css</a:t>
            </a:r>
            <a:r>
              <a:rPr lang="fr-CA" sz="1000" dirty="0">
                <a:solidFill>
                  <a:srgbClr val="0000FF"/>
                </a:solidFill>
                <a:latin typeface="Cascadia Mono" panose="020B0609020000020004" pitchFamily="49" charset="0"/>
              </a:rPr>
              <a:t>/bootstrap.min.css"</a:t>
            </a:r>
            <a:r>
              <a:rPr lang="fr-CA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fr-CA" sz="1000" dirty="0" err="1">
                <a:solidFill>
                  <a:srgbClr val="FF0000"/>
                </a:solidFill>
                <a:latin typeface="Cascadia Mono" panose="020B0609020000020004" pitchFamily="49" charset="0"/>
              </a:rPr>
              <a:t>integrity</a:t>
            </a:r>
            <a:r>
              <a:rPr lang="fr-CA" sz="1000" dirty="0">
                <a:solidFill>
                  <a:srgbClr val="0000FF"/>
                </a:solidFill>
                <a:latin typeface="Cascadia Mono" panose="020B0609020000020004" pitchFamily="49" charset="0"/>
              </a:rPr>
              <a:t>="sha384-ggOyR0iXCbMQv3Xipma34MD+dH/1fQ784/j6cY/iJTQUOhcWr7x9JvoRxT2MZw1T"</a:t>
            </a:r>
            <a:r>
              <a:rPr lang="fr-CA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fr-CA" sz="1000" dirty="0" err="1">
                <a:solidFill>
                  <a:srgbClr val="FF0000"/>
                </a:solidFill>
                <a:latin typeface="Cascadia Mono" panose="020B0609020000020004" pitchFamily="49" charset="0"/>
              </a:rPr>
              <a:t>crossorigin</a:t>
            </a:r>
            <a:r>
              <a:rPr lang="fr-CA" sz="1000" dirty="0">
                <a:solidFill>
                  <a:srgbClr val="0000FF"/>
                </a:solidFill>
                <a:latin typeface="Cascadia Mono" panose="020B0609020000020004" pitchFamily="49" charset="0"/>
              </a:rPr>
              <a:t>="</a:t>
            </a:r>
            <a:r>
              <a:rPr lang="fr-CA" sz="10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anonymous</a:t>
            </a:r>
            <a:r>
              <a:rPr lang="fr-CA" sz="1000" dirty="0">
                <a:solidFill>
                  <a:srgbClr val="0000FF"/>
                </a:solidFill>
                <a:latin typeface="Cascadia Mono" panose="020B0609020000020004" pitchFamily="49" charset="0"/>
              </a:rPr>
              <a:t>"&gt;</a:t>
            </a:r>
          </a:p>
          <a:p>
            <a:endParaRPr lang="fr-CA" sz="10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fr-CA" sz="1000" dirty="0">
                <a:solidFill>
                  <a:srgbClr val="0000FF"/>
                </a:solidFill>
                <a:latin typeface="Cascadia Mono" panose="020B0609020000020004" pitchFamily="49" charset="0"/>
              </a:rPr>
              <a:t>&lt;</a:t>
            </a:r>
            <a:r>
              <a:rPr lang="fr-CA" sz="1000" dirty="0">
                <a:solidFill>
                  <a:srgbClr val="800000"/>
                </a:solidFill>
                <a:latin typeface="Cascadia Mono" panose="020B0609020000020004" pitchFamily="49" charset="0"/>
              </a:rPr>
              <a:t>script</a:t>
            </a:r>
            <a:r>
              <a:rPr lang="fr-CA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fr-CA" sz="1000" dirty="0">
                <a:solidFill>
                  <a:srgbClr val="FF0000"/>
                </a:solidFill>
                <a:latin typeface="Cascadia Mono" panose="020B0609020000020004" pitchFamily="49" charset="0"/>
              </a:rPr>
              <a:t>src</a:t>
            </a:r>
            <a:r>
              <a:rPr lang="fr-CA" sz="1000" dirty="0">
                <a:solidFill>
                  <a:srgbClr val="0000FF"/>
                </a:solidFill>
                <a:latin typeface="Cascadia Mono" panose="020B0609020000020004" pitchFamily="49" charset="0"/>
              </a:rPr>
              <a:t>="https://code.jquery.com/jquery-3.3.1.slim.min.js"</a:t>
            </a:r>
            <a:r>
              <a:rPr lang="fr-CA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fr-CA" sz="1000" dirty="0" err="1">
                <a:solidFill>
                  <a:srgbClr val="FF0000"/>
                </a:solidFill>
                <a:latin typeface="Cascadia Mono" panose="020B0609020000020004" pitchFamily="49" charset="0"/>
              </a:rPr>
              <a:t>integrity</a:t>
            </a:r>
            <a:r>
              <a:rPr lang="fr-CA" sz="1000" dirty="0">
                <a:solidFill>
                  <a:srgbClr val="0000FF"/>
                </a:solidFill>
                <a:latin typeface="Cascadia Mono" panose="020B0609020000020004" pitchFamily="49" charset="0"/>
              </a:rPr>
              <a:t>="sha384-q8i/X+965DzO0rT7abK41JStQIAqVgRVzpbzo5smXKp4YfRvH+8abtTE1Pi6jizo"</a:t>
            </a:r>
            <a:r>
              <a:rPr lang="fr-CA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fr-CA" sz="1000" dirty="0" err="1">
                <a:solidFill>
                  <a:srgbClr val="FF0000"/>
                </a:solidFill>
                <a:latin typeface="Cascadia Mono" panose="020B0609020000020004" pitchFamily="49" charset="0"/>
              </a:rPr>
              <a:t>crossorigin</a:t>
            </a:r>
            <a:r>
              <a:rPr lang="fr-CA" sz="1000" dirty="0">
                <a:solidFill>
                  <a:srgbClr val="0000FF"/>
                </a:solidFill>
                <a:latin typeface="Cascadia Mono" panose="020B0609020000020004" pitchFamily="49" charset="0"/>
              </a:rPr>
              <a:t>="</a:t>
            </a:r>
            <a:r>
              <a:rPr lang="fr-CA" sz="10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anonymous</a:t>
            </a:r>
            <a:r>
              <a:rPr lang="fr-CA" sz="1000" dirty="0">
                <a:solidFill>
                  <a:srgbClr val="0000FF"/>
                </a:solidFill>
                <a:latin typeface="Cascadia Mono" panose="020B0609020000020004" pitchFamily="49" charset="0"/>
              </a:rPr>
              <a:t>"&gt;&lt;/</a:t>
            </a:r>
            <a:r>
              <a:rPr lang="fr-CA" sz="1000" dirty="0">
                <a:solidFill>
                  <a:srgbClr val="800000"/>
                </a:solidFill>
                <a:latin typeface="Cascadia Mono" panose="020B0609020000020004" pitchFamily="49" charset="0"/>
              </a:rPr>
              <a:t>script</a:t>
            </a:r>
            <a:r>
              <a:rPr lang="fr-CA" sz="1000" dirty="0">
                <a:solidFill>
                  <a:srgbClr val="0000FF"/>
                </a:solidFill>
                <a:latin typeface="Cascadia Mono" panose="020B0609020000020004" pitchFamily="49" charset="0"/>
              </a:rPr>
              <a:t>&gt;</a:t>
            </a:r>
          </a:p>
          <a:p>
            <a:endParaRPr lang="fr-CA" sz="10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fr-CA" sz="1000" dirty="0">
                <a:solidFill>
                  <a:srgbClr val="0000FF"/>
                </a:solidFill>
                <a:latin typeface="Cascadia Mono" panose="020B0609020000020004" pitchFamily="49" charset="0"/>
              </a:rPr>
              <a:t>&lt;</a:t>
            </a:r>
            <a:r>
              <a:rPr lang="fr-CA" sz="1000" dirty="0">
                <a:solidFill>
                  <a:srgbClr val="800000"/>
                </a:solidFill>
                <a:latin typeface="Cascadia Mono" panose="020B0609020000020004" pitchFamily="49" charset="0"/>
              </a:rPr>
              <a:t>script</a:t>
            </a:r>
            <a:r>
              <a:rPr lang="fr-CA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fr-CA" sz="1000" dirty="0">
                <a:solidFill>
                  <a:srgbClr val="FF0000"/>
                </a:solidFill>
                <a:latin typeface="Cascadia Mono" panose="020B0609020000020004" pitchFamily="49" charset="0"/>
              </a:rPr>
              <a:t>src</a:t>
            </a:r>
            <a:r>
              <a:rPr lang="fr-CA" sz="1000" dirty="0">
                <a:solidFill>
                  <a:srgbClr val="0000FF"/>
                </a:solidFill>
                <a:latin typeface="Cascadia Mono" panose="020B0609020000020004" pitchFamily="49" charset="0"/>
              </a:rPr>
              <a:t>="https://cdn.jsdelivr.net/</a:t>
            </a:r>
            <a:r>
              <a:rPr lang="fr-CA" sz="10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npm</a:t>
            </a:r>
            <a:r>
              <a:rPr lang="fr-CA" sz="1000" dirty="0">
                <a:solidFill>
                  <a:srgbClr val="0000FF"/>
                </a:solidFill>
                <a:latin typeface="Cascadia Mono" panose="020B0609020000020004" pitchFamily="49" charset="0"/>
              </a:rPr>
              <a:t>/popper.js@1.14.7/</a:t>
            </a:r>
            <a:r>
              <a:rPr lang="fr-CA" sz="10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dist</a:t>
            </a:r>
            <a:r>
              <a:rPr lang="fr-CA" sz="1000" dirty="0">
                <a:solidFill>
                  <a:srgbClr val="0000FF"/>
                </a:solidFill>
                <a:latin typeface="Cascadia Mono" panose="020B0609020000020004" pitchFamily="49" charset="0"/>
              </a:rPr>
              <a:t>/</a:t>
            </a:r>
            <a:r>
              <a:rPr lang="fr-CA" sz="10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umd</a:t>
            </a:r>
            <a:r>
              <a:rPr lang="fr-CA" sz="1000" dirty="0">
                <a:solidFill>
                  <a:srgbClr val="0000FF"/>
                </a:solidFill>
                <a:latin typeface="Cascadia Mono" panose="020B0609020000020004" pitchFamily="49" charset="0"/>
              </a:rPr>
              <a:t>/popper.min.js"</a:t>
            </a:r>
            <a:r>
              <a:rPr lang="fr-CA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fr-CA" sz="1000" dirty="0" err="1">
                <a:solidFill>
                  <a:srgbClr val="FF0000"/>
                </a:solidFill>
                <a:latin typeface="Cascadia Mono" panose="020B0609020000020004" pitchFamily="49" charset="0"/>
              </a:rPr>
              <a:t>integrity</a:t>
            </a:r>
            <a:r>
              <a:rPr lang="fr-CA" sz="1000" dirty="0">
                <a:solidFill>
                  <a:srgbClr val="0000FF"/>
                </a:solidFill>
                <a:latin typeface="Cascadia Mono" panose="020B0609020000020004" pitchFamily="49" charset="0"/>
              </a:rPr>
              <a:t>="sha384-UO2eT0CpHqdSJQ6hJty5KVphtPhzWj9WO1clHTMGa3JDZwrnQq4sF86dIHNDz0W1"</a:t>
            </a:r>
            <a:r>
              <a:rPr lang="fr-CA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fr-CA" sz="1000" dirty="0" err="1">
                <a:solidFill>
                  <a:srgbClr val="FF0000"/>
                </a:solidFill>
                <a:latin typeface="Cascadia Mono" panose="020B0609020000020004" pitchFamily="49" charset="0"/>
              </a:rPr>
              <a:t>crossorigin</a:t>
            </a:r>
            <a:r>
              <a:rPr lang="fr-CA" sz="1000" dirty="0">
                <a:solidFill>
                  <a:srgbClr val="0000FF"/>
                </a:solidFill>
                <a:latin typeface="Cascadia Mono" panose="020B0609020000020004" pitchFamily="49" charset="0"/>
              </a:rPr>
              <a:t>="</a:t>
            </a:r>
            <a:r>
              <a:rPr lang="fr-CA" sz="10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anonymous</a:t>
            </a:r>
            <a:r>
              <a:rPr lang="fr-CA" sz="1000" dirty="0">
                <a:solidFill>
                  <a:srgbClr val="0000FF"/>
                </a:solidFill>
                <a:latin typeface="Cascadia Mono" panose="020B0609020000020004" pitchFamily="49" charset="0"/>
              </a:rPr>
              <a:t>"&gt;&lt;/</a:t>
            </a:r>
            <a:r>
              <a:rPr lang="fr-CA" sz="1000" dirty="0">
                <a:solidFill>
                  <a:srgbClr val="800000"/>
                </a:solidFill>
                <a:latin typeface="Cascadia Mono" panose="020B0609020000020004" pitchFamily="49" charset="0"/>
              </a:rPr>
              <a:t>script</a:t>
            </a:r>
            <a:r>
              <a:rPr lang="fr-CA" sz="1000" dirty="0">
                <a:solidFill>
                  <a:srgbClr val="0000FF"/>
                </a:solidFill>
                <a:latin typeface="Cascadia Mono" panose="020B0609020000020004" pitchFamily="49" charset="0"/>
              </a:rPr>
              <a:t>&gt;</a:t>
            </a:r>
          </a:p>
          <a:p>
            <a:endParaRPr lang="fr-CA" sz="10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fr-CA" sz="1000" dirty="0">
                <a:solidFill>
                  <a:srgbClr val="0000FF"/>
                </a:solidFill>
                <a:latin typeface="Cascadia Mono" panose="020B0609020000020004" pitchFamily="49" charset="0"/>
              </a:rPr>
              <a:t>&lt;</a:t>
            </a:r>
            <a:r>
              <a:rPr lang="fr-CA" sz="1000" dirty="0">
                <a:solidFill>
                  <a:srgbClr val="800000"/>
                </a:solidFill>
                <a:latin typeface="Cascadia Mono" panose="020B0609020000020004" pitchFamily="49" charset="0"/>
              </a:rPr>
              <a:t>script</a:t>
            </a:r>
            <a:r>
              <a:rPr lang="fr-CA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fr-CA" sz="1000" dirty="0">
                <a:solidFill>
                  <a:srgbClr val="FF0000"/>
                </a:solidFill>
                <a:latin typeface="Cascadia Mono" panose="020B0609020000020004" pitchFamily="49" charset="0"/>
              </a:rPr>
              <a:t>src</a:t>
            </a:r>
            <a:r>
              <a:rPr lang="fr-CA" sz="1000" dirty="0">
                <a:solidFill>
                  <a:srgbClr val="0000FF"/>
                </a:solidFill>
                <a:latin typeface="Cascadia Mono" panose="020B0609020000020004" pitchFamily="49" charset="0"/>
              </a:rPr>
              <a:t>="https://cdn.jsdelivr.net/</a:t>
            </a:r>
            <a:r>
              <a:rPr lang="fr-CA" sz="10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npm</a:t>
            </a:r>
            <a:r>
              <a:rPr lang="fr-CA" sz="1000" dirty="0">
                <a:solidFill>
                  <a:srgbClr val="0000FF"/>
                </a:solidFill>
                <a:latin typeface="Cascadia Mono" panose="020B0609020000020004" pitchFamily="49" charset="0"/>
              </a:rPr>
              <a:t>/bootstrap@4.3.1/</a:t>
            </a:r>
            <a:r>
              <a:rPr lang="fr-CA" sz="10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dist</a:t>
            </a:r>
            <a:r>
              <a:rPr lang="fr-CA" sz="1000" dirty="0">
                <a:solidFill>
                  <a:srgbClr val="0000FF"/>
                </a:solidFill>
                <a:latin typeface="Cascadia Mono" panose="020B0609020000020004" pitchFamily="49" charset="0"/>
              </a:rPr>
              <a:t>/</a:t>
            </a:r>
            <a:r>
              <a:rPr lang="fr-CA" sz="10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js</a:t>
            </a:r>
            <a:r>
              <a:rPr lang="fr-CA" sz="1000" dirty="0">
                <a:solidFill>
                  <a:srgbClr val="0000FF"/>
                </a:solidFill>
                <a:latin typeface="Cascadia Mono" panose="020B0609020000020004" pitchFamily="49" charset="0"/>
              </a:rPr>
              <a:t>/bootstrap.min.js"</a:t>
            </a:r>
            <a:r>
              <a:rPr lang="fr-CA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fr-CA" sz="1000" dirty="0" err="1">
                <a:solidFill>
                  <a:srgbClr val="FF0000"/>
                </a:solidFill>
                <a:latin typeface="Cascadia Mono" panose="020B0609020000020004" pitchFamily="49" charset="0"/>
              </a:rPr>
              <a:t>integrity</a:t>
            </a:r>
            <a:r>
              <a:rPr lang="fr-CA" sz="1000" dirty="0">
                <a:solidFill>
                  <a:srgbClr val="0000FF"/>
                </a:solidFill>
                <a:latin typeface="Cascadia Mono" panose="020B0609020000020004" pitchFamily="49" charset="0"/>
              </a:rPr>
              <a:t>="sha384-JjSmVgyd0p3pXB1rRibZUAYoIIy6OrQ6VrjIEaFf/nJGzIxFDsf4x0xIM+B07jRM"</a:t>
            </a:r>
            <a:r>
              <a:rPr lang="fr-CA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fr-CA" sz="1000" dirty="0" err="1">
                <a:solidFill>
                  <a:srgbClr val="FF0000"/>
                </a:solidFill>
                <a:latin typeface="Cascadia Mono" panose="020B0609020000020004" pitchFamily="49" charset="0"/>
              </a:rPr>
              <a:t>crossorigin</a:t>
            </a:r>
            <a:r>
              <a:rPr lang="fr-CA" sz="1000" dirty="0">
                <a:solidFill>
                  <a:srgbClr val="0000FF"/>
                </a:solidFill>
                <a:latin typeface="Cascadia Mono" panose="020B0609020000020004" pitchFamily="49" charset="0"/>
              </a:rPr>
              <a:t>="</a:t>
            </a:r>
            <a:r>
              <a:rPr lang="fr-CA" sz="10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anonymous</a:t>
            </a:r>
            <a:r>
              <a:rPr lang="fr-CA" sz="1000" dirty="0">
                <a:solidFill>
                  <a:srgbClr val="0000FF"/>
                </a:solidFill>
                <a:latin typeface="Cascadia Mono" panose="020B0609020000020004" pitchFamily="49" charset="0"/>
              </a:rPr>
              <a:t>"&gt;&lt;/</a:t>
            </a:r>
            <a:r>
              <a:rPr lang="fr-CA" sz="1000" dirty="0">
                <a:solidFill>
                  <a:srgbClr val="800000"/>
                </a:solidFill>
                <a:latin typeface="Cascadia Mono" panose="020B0609020000020004" pitchFamily="49" charset="0"/>
              </a:rPr>
              <a:t>script</a:t>
            </a:r>
            <a:r>
              <a:rPr lang="fr-CA" sz="1000" dirty="0">
                <a:solidFill>
                  <a:srgbClr val="0000FF"/>
                </a:solidFill>
                <a:latin typeface="Cascadia Mono" panose="020B0609020000020004" pitchFamily="49" charset="0"/>
              </a:rPr>
              <a:t>&gt;</a:t>
            </a:r>
            <a:endParaRPr lang="fr-CA" sz="1000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68BCA16B-0768-AEB4-230A-368BCEF59D03}"/>
              </a:ext>
            </a:extLst>
          </p:cNvPr>
          <p:cNvSpPr txBox="1"/>
          <p:nvPr/>
        </p:nvSpPr>
        <p:spPr>
          <a:xfrm>
            <a:off x="7846239" y="2505670"/>
            <a:ext cx="42639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>
                <a:solidFill>
                  <a:srgbClr val="73B3D1"/>
                </a:solidFill>
              </a:rPr>
              <a:t>Remplacez le </a:t>
            </a:r>
            <a:r>
              <a:rPr lang="fr-CA" dirty="0" err="1">
                <a:solidFill>
                  <a:srgbClr val="FA4098"/>
                </a:solidFill>
              </a:rPr>
              <a:t>ViewBag</a:t>
            </a:r>
            <a:r>
              <a:rPr lang="fr-CA" dirty="0">
                <a:solidFill>
                  <a:srgbClr val="73B3D1"/>
                </a:solidFill>
              </a:rPr>
              <a:t> par un </a:t>
            </a:r>
            <a:r>
              <a:rPr lang="fr-CA" dirty="0" err="1">
                <a:solidFill>
                  <a:srgbClr val="FA4098"/>
                </a:solidFill>
              </a:rPr>
              <a:t>ViewData</a:t>
            </a:r>
            <a:r>
              <a:rPr lang="fr-CA" dirty="0">
                <a:solidFill>
                  <a:srgbClr val="73B3D1"/>
                </a:solidFill>
              </a:rPr>
              <a:t> car les vues que nous allons auto-générer se servent de </a:t>
            </a:r>
            <a:r>
              <a:rPr lang="fr-CA" dirty="0" err="1">
                <a:solidFill>
                  <a:srgbClr val="FA4098"/>
                </a:solidFill>
              </a:rPr>
              <a:t>ViewData</a:t>
            </a:r>
            <a:r>
              <a:rPr lang="fr-CA" dirty="0">
                <a:solidFill>
                  <a:srgbClr val="73B3D1"/>
                </a:solidFill>
              </a:rPr>
              <a:t>. (Et non de </a:t>
            </a:r>
            <a:r>
              <a:rPr lang="fr-CA" dirty="0" err="1">
                <a:solidFill>
                  <a:srgbClr val="FA4098"/>
                </a:solidFill>
              </a:rPr>
              <a:t>ViewBag</a:t>
            </a:r>
            <a:r>
              <a:rPr lang="fr-CA" dirty="0">
                <a:solidFill>
                  <a:srgbClr val="73B3D1"/>
                </a:solidFill>
              </a:rPr>
              <a:t>)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EC911A5B-3724-B6AD-E617-EB3D3AA743A6}"/>
              </a:ext>
            </a:extLst>
          </p:cNvPr>
          <p:cNvSpPr txBox="1"/>
          <p:nvPr/>
        </p:nvSpPr>
        <p:spPr>
          <a:xfrm>
            <a:off x="348411" y="4137767"/>
            <a:ext cx="117087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>
                <a:solidFill>
                  <a:srgbClr val="73B3D1"/>
                </a:solidFill>
              </a:rPr>
              <a:t>Les vues auto-générées utilisent des classes </a:t>
            </a:r>
            <a:r>
              <a:rPr lang="fr-CA" b="1" dirty="0">
                <a:solidFill>
                  <a:srgbClr val="73B3D1"/>
                </a:solidFill>
              </a:rPr>
              <a:t>Bootstrap</a:t>
            </a:r>
            <a:r>
              <a:rPr lang="fr-CA" dirty="0">
                <a:solidFill>
                  <a:srgbClr val="73B3D1"/>
                </a:solidFill>
              </a:rPr>
              <a:t> par défaut. Voici les ressources à ajouter dans le </a:t>
            </a:r>
            <a:r>
              <a:rPr lang="fr-CA" dirty="0">
                <a:solidFill>
                  <a:srgbClr val="FA4098"/>
                </a:solidFill>
              </a:rPr>
              <a:t>&lt;</a:t>
            </a:r>
            <a:r>
              <a:rPr lang="fr-CA" dirty="0" err="1">
                <a:solidFill>
                  <a:srgbClr val="FA4098"/>
                </a:solidFill>
              </a:rPr>
              <a:t>head</a:t>
            </a:r>
            <a:r>
              <a:rPr lang="fr-CA" dirty="0">
                <a:solidFill>
                  <a:srgbClr val="FA4098"/>
                </a:solidFill>
              </a:rPr>
              <a:t>&gt;</a:t>
            </a:r>
            <a:r>
              <a:rPr lang="fr-CA" dirty="0">
                <a:solidFill>
                  <a:srgbClr val="73B3D1"/>
                </a:solidFill>
              </a:rPr>
              <a:t> du </a:t>
            </a:r>
            <a:r>
              <a:rPr lang="fr-CA" b="1" dirty="0" err="1">
                <a:solidFill>
                  <a:srgbClr val="73B3D1"/>
                </a:solidFill>
              </a:rPr>
              <a:t>layout</a:t>
            </a:r>
            <a:r>
              <a:rPr lang="fr-CA" dirty="0">
                <a:solidFill>
                  <a:srgbClr val="73B3D1"/>
                </a:solidFill>
              </a:rPr>
              <a:t> pour que </a:t>
            </a:r>
            <a:r>
              <a:rPr lang="fr-CA" b="1" dirty="0">
                <a:solidFill>
                  <a:srgbClr val="73B3D1"/>
                </a:solidFill>
              </a:rPr>
              <a:t>Bootstrap</a:t>
            </a:r>
            <a:r>
              <a:rPr lang="fr-CA" dirty="0">
                <a:solidFill>
                  <a:srgbClr val="73B3D1"/>
                </a:solidFill>
              </a:rPr>
              <a:t> fonctionne :</a:t>
            </a: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8639A19B-6650-61C3-5B4E-3CCC4F5E99B3}"/>
              </a:ext>
            </a:extLst>
          </p:cNvPr>
          <p:cNvSpPr/>
          <p:nvPr/>
        </p:nvSpPr>
        <p:spPr>
          <a:xfrm>
            <a:off x="7529247" y="2302578"/>
            <a:ext cx="316992" cy="316992"/>
          </a:xfrm>
          <a:prstGeom prst="ellipse">
            <a:avLst/>
          </a:prstGeom>
          <a:solidFill>
            <a:srgbClr val="73B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600" b="1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C591E054-D485-813D-27B1-AEEA8DEE476E}"/>
              </a:ext>
            </a:extLst>
          </p:cNvPr>
          <p:cNvSpPr/>
          <p:nvPr/>
        </p:nvSpPr>
        <p:spPr>
          <a:xfrm>
            <a:off x="11685093" y="3937416"/>
            <a:ext cx="316992" cy="316992"/>
          </a:xfrm>
          <a:prstGeom prst="ellipse">
            <a:avLst/>
          </a:prstGeom>
          <a:solidFill>
            <a:srgbClr val="73B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600" b="1" dirty="0">
                <a:solidFill>
                  <a:schemeClr val="bg1"/>
                </a:solidFill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6591298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FFA443D2-D89B-2B31-D82E-5CFBBBA2AD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 </a:t>
            </a:r>
            <a:r>
              <a:rPr lang="fr-CA" dirty="0">
                <a:solidFill>
                  <a:srgbClr val="FA4098"/>
                </a:solidFill>
              </a:rPr>
              <a:t>Étape 5</a:t>
            </a:r>
            <a:r>
              <a:rPr lang="fr-CA" dirty="0"/>
              <a:t> : Génération des contrôleurs et des vues</a:t>
            </a:r>
          </a:p>
          <a:p>
            <a:pPr lvl="1"/>
            <a:r>
              <a:rPr lang="fr-CA" sz="1800" dirty="0"/>
              <a:t> On peut aussi créer nos contrôleurs nous-mêmes. Les contrôleurs auto-générés nous donnent toutefois accès à des exemples fonctionnels pour manipuler et faire des requêtes sur une table dans la base de données.</a:t>
            </a: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7D67C88A-DF4D-CDF3-C6F5-A64467B39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Génération d’un projet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5210217-D5AA-AC7F-A2C2-9EAE84276B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0637" y="2276382"/>
            <a:ext cx="6909987" cy="2097972"/>
          </a:xfrm>
          <a:prstGeom prst="rect">
            <a:avLst/>
          </a:prstGeom>
          <a:ln w="28575">
            <a:solidFill>
              <a:srgbClr val="73B3D1"/>
            </a:solidFill>
          </a:ln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E27850BF-FAC5-341E-4622-0627015CA9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692" y="4304625"/>
            <a:ext cx="6808489" cy="2391077"/>
          </a:xfrm>
          <a:prstGeom prst="rect">
            <a:avLst/>
          </a:prstGeom>
          <a:ln w="28575">
            <a:solidFill>
              <a:srgbClr val="73B3D1"/>
            </a:solidFill>
          </a:ln>
        </p:spPr>
      </p:pic>
      <p:sp>
        <p:nvSpPr>
          <p:cNvPr id="4" name="Ellipse 3">
            <a:extLst>
              <a:ext uri="{FF2B5EF4-FFF2-40B4-BE49-F238E27FC236}">
                <a16:creationId xmlns:a16="http://schemas.microsoft.com/office/drawing/2014/main" id="{0FB1CCAF-3A9C-8594-08F8-DF421FA0D105}"/>
              </a:ext>
            </a:extLst>
          </p:cNvPr>
          <p:cNvSpPr/>
          <p:nvPr/>
        </p:nvSpPr>
        <p:spPr>
          <a:xfrm>
            <a:off x="11699977" y="2117886"/>
            <a:ext cx="316992" cy="316992"/>
          </a:xfrm>
          <a:prstGeom prst="ellipse">
            <a:avLst/>
          </a:prstGeom>
          <a:solidFill>
            <a:srgbClr val="73B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600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37DE4E37-BF06-229A-D2E7-287FD3EFE3A6}"/>
              </a:ext>
            </a:extLst>
          </p:cNvPr>
          <p:cNvSpPr/>
          <p:nvPr/>
        </p:nvSpPr>
        <p:spPr>
          <a:xfrm>
            <a:off x="78261" y="4146129"/>
            <a:ext cx="316992" cy="316992"/>
          </a:xfrm>
          <a:prstGeom prst="ellipse">
            <a:avLst/>
          </a:prstGeom>
          <a:solidFill>
            <a:srgbClr val="73B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600" b="1" dirty="0">
                <a:solidFill>
                  <a:schemeClr val="bg1"/>
                </a:solidFill>
              </a:rPr>
              <a:t>2</a:t>
            </a:r>
          </a:p>
        </p:txBody>
      </p: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ADC52444-6364-2B24-BD15-7569C67D13CF}"/>
              </a:ext>
            </a:extLst>
          </p:cNvPr>
          <p:cNvCxnSpPr>
            <a:cxnSpLocks/>
          </p:cNvCxnSpPr>
          <p:nvPr/>
        </p:nvCxnSpPr>
        <p:spPr>
          <a:xfrm>
            <a:off x="4774292" y="3785888"/>
            <a:ext cx="472276" cy="380283"/>
          </a:xfrm>
          <a:prstGeom prst="straightConnector1">
            <a:avLst/>
          </a:prstGeom>
          <a:ln w="57150">
            <a:solidFill>
              <a:srgbClr val="FA4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ADB3CEC0-35AD-F989-A1D4-9A16C0E4CEC9}"/>
              </a:ext>
            </a:extLst>
          </p:cNvPr>
          <p:cNvCxnSpPr>
            <a:cxnSpLocks/>
          </p:cNvCxnSpPr>
          <p:nvPr/>
        </p:nvCxnSpPr>
        <p:spPr>
          <a:xfrm flipH="1">
            <a:off x="944716" y="5353195"/>
            <a:ext cx="469556" cy="0"/>
          </a:xfrm>
          <a:prstGeom prst="straightConnector1">
            <a:avLst/>
          </a:prstGeom>
          <a:ln w="57150">
            <a:solidFill>
              <a:srgbClr val="FA4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9177D6A1-CBE1-0314-E51E-2887B870831A}"/>
              </a:ext>
            </a:extLst>
          </p:cNvPr>
          <p:cNvCxnSpPr>
            <a:cxnSpLocks/>
          </p:cNvCxnSpPr>
          <p:nvPr/>
        </p:nvCxnSpPr>
        <p:spPr>
          <a:xfrm flipH="1" flipV="1">
            <a:off x="4374669" y="5826929"/>
            <a:ext cx="604799" cy="279509"/>
          </a:xfrm>
          <a:prstGeom prst="straightConnector1">
            <a:avLst/>
          </a:prstGeom>
          <a:ln w="57150">
            <a:solidFill>
              <a:srgbClr val="FA4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3976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FFA443D2-D89B-2B31-D82E-5CFBBBA2AD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 </a:t>
            </a:r>
            <a:r>
              <a:rPr lang="fr-CA" dirty="0">
                <a:solidFill>
                  <a:srgbClr val="FA4098"/>
                </a:solidFill>
              </a:rPr>
              <a:t>Étape 5</a:t>
            </a:r>
            <a:r>
              <a:rPr lang="fr-CA" dirty="0"/>
              <a:t> : Génération des contrôleurs et des vues</a:t>
            </a:r>
          </a:p>
          <a:p>
            <a:endParaRPr lang="fr-CA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7D67C88A-DF4D-CDF3-C6F5-A64467B39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Génération d’un projet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178E7F67-F36F-9E66-3803-68E93D0FB2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469" y="1959934"/>
            <a:ext cx="5201688" cy="3277254"/>
          </a:xfrm>
          <a:prstGeom prst="rect">
            <a:avLst/>
          </a:prstGeom>
          <a:ln w="28575">
            <a:solidFill>
              <a:srgbClr val="73B3D1"/>
            </a:solidFill>
          </a:ln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86715C35-7F64-F05D-58DF-A7F613E402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7008" y="1988719"/>
            <a:ext cx="2152950" cy="485843"/>
          </a:xfrm>
          <a:prstGeom prst="rect">
            <a:avLst/>
          </a:prstGeom>
          <a:ln w="28575">
            <a:solidFill>
              <a:srgbClr val="73B3D1"/>
            </a:solidFill>
          </a:ln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65AE2B16-1F21-671F-3BB9-7661AAF1CA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4083" y="2706077"/>
            <a:ext cx="3324689" cy="2372056"/>
          </a:xfrm>
          <a:prstGeom prst="rect">
            <a:avLst/>
          </a:prstGeom>
          <a:ln w="28575">
            <a:solidFill>
              <a:srgbClr val="73B3D1"/>
            </a:solidFill>
          </a:ln>
        </p:spPr>
      </p:pic>
      <p:sp>
        <p:nvSpPr>
          <p:cNvPr id="5" name="Ellipse 4">
            <a:extLst>
              <a:ext uri="{FF2B5EF4-FFF2-40B4-BE49-F238E27FC236}">
                <a16:creationId xmlns:a16="http://schemas.microsoft.com/office/drawing/2014/main" id="{F1D821D9-2DB3-8673-5DFE-D5202FC1A9A0}"/>
              </a:ext>
            </a:extLst>
          </p:cNvPr>
          <p:cNvSpPr/>
          <p:nvPr/>
        </p:nvSpPr>
        <p:spPr>
          <a:xfrm>
            <a:off x="6036916" y="1801438"/>
            <a:ext cx="316992" cy="316992"/>
          </a:xfrm>
          <a:prstGeom prst="ellipse">
            <a:avLst/>
          </a:prstGeom>
          <a:solidFill>
            <a:srgbClr val="73B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600" b="1" dirty="0">
                <a:solidFill>
                  <a:schemeClr val="bg1"/>
                </a:solidFill>
              </a:rPr>
              <a:t>3</a:t>
            </a:r>
          </a:p>
        </p:txBody>
      </p: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F9764CAA-BC80-7B60-42B7-FCB95E3933CA}"/>
              </a:ext>
            </a:extLst>
          </p:cNvPr>
          <p:cNvCxnSpPr>
            <a:cxnSpLocks/>
          </p:cNvCxnSpPr>
          <p:nvPr/>
        </p:nvCxnSpPr>
        <p:spPr>
          <a:xfrm flipH="1">
            <a:off x="3093794" y="2672962"/>
            <a:ext cx="538536" cy="75755"/>
          </a:xfrm>
          <a:prstGeom prst="straightConnector1">
            <a:avLst/>
          </a:prstGeom>
          <a:ln w="57150">
            <a:solidFill>
              <a:srgbClr val="FA4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95292DFF-212F-0CE7-553C-D43A426C4AB0}"/>
              </a:ext>
            </a:extLst>
          </p:cNvPr>
          <p:cNvCxnSpPr>
            <a:cxnSpLocks/>
          </p:cNvCxnSpPr>
          <p:nvPr/>
        </p:nvCxnSpPr>
        <p:spPr>
          <a:xfrm flipH="1" flipV="1">
            <a:off x="3422978" y="3003004"/>
            <a:ext cx="521427" cy="125413"/>
          </a:xfrm>
          <a:prstGeom prst="straightConnector1">
            <a:avLst/>
          </a:prstGeom>
          <a:ln w="57150">
            <a:solidFill>
              <a:srgbClr val="FA4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C31EC594-25E7-5AA1-1D71-65A9406BBC71}"/>
              </a:ext>
            </a:extLst>
          </p:cNvPr>
          <p:cNvCxnSpPr>
            <a:cxnSpLocks/>
          </p:cNvCxnSpPr>
          <p:nvPr/>
        </p:nvCxnSpPr>
        <p:spPr>
          <a:xfrm flipH="1">
            <a:off x="2014802" y="3473220"/>
            <a:ext cx="623880" cy="0"/>
          </a:xfrm>
          <a:prstGeom prst="straightConnector1">
            <a:avLst/>
          </a:prstGeom>
          <a:ln w="57150">
            <a:solidFill>
              <a:srgbClr val="FA4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33F249B4-078D-22EA-906D-87E966EB4CCB}"/>
              </a:ext>
            </a:extLst>
          </p:cNvPr>
          <p:cNvCxnSpPr>
            <a:cxnSpLocks/>
          </p:cNvCxnSpPr>
          <p:nvPr/>
        </p:nvCxnSpPr>
        <p:spPr>
          <a:xfrm flipH="1">
            <a:off x="2719850" y="4034052"/>
            <a:ext cx="623880" cy="0"/>
          </a:xfrm>
          <a:prstGeom prst="straightConnector1">
            <a:avLst/>
          </a:prstGeom>
          <a:ln w="57150">
            <a:solidFill>
              <a:srgbClr val="FA4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ZoneTexte 16">
            <a:extLst>
              <a:ext uri="{FF2B5EF4-FFF2-40B4-BE49-F238E27FC236}">
                <a16:creationId xmlns:a16="http://schemas.microsoft.com/office/drawing/2014/main" id="{E8705E52-AA61-387D-9C99-88C64FDDFD73}"/>
              </a:ext>
            </a:extLst>
          </p:cNvPr>
          <p:cNvSpPr txBox="1"/>
          <p:nvPr/>
        </p:nvSpPr>
        <p:spPr>
          <a:xfrm>
            <a:off x="527815" y="5341246"/>
            <a:ext cx="1124668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600" dirty="0">
                <a:solidFill>
                  <a:srgbClr val="73B3D1"/>
                </a:solidFill>
              </a:rPr>
              <a:t>• Cela nous génère donc un nouveau </a:t>
            </a:r>
            <a:r>
              <a:rPr lang="fr-CA" sz="1600" dirty="0">
                <a:solidFill>
                  <a:srgbClr val="FA4098"/>
                </a:solidFill>
              </a:rPr>
              <a:t>contrôleur</a:t>
            </a:r>
            <a:r>
              <a:rPr lang="fr-CA" sz="1600" dirty="0">
                <a:solidFill>
                  <a:srgbClr val="73B3D1"/>
                </a:solidFill>
              </a:rPr>
              <a:t> ainsi que </a:t>
            </a:r>
            <a:r>
              <a:rPr lang="fr-CA" sz="1600" dirty="0">
                <a:solidFill>
                  <a:srgbClr val="FA4098"/>
                </a:solidFill>
              </a:rPr>
              <a:t>5 vues</a:t>
            </a:r>
            <a:r>
              <a:rPr lang="fr-CA" sz="1600" dirty="0">
                <a:solidFill>
                  <a:srgbClr val="73B3D1"/>
                </a:solidFill>
              </a:rPr>
              <a:t>.</a:t>
            </a:r>
          </a:p>
          <a:p>
            <a:endParaRPr lang="fr-CA" sz="1600" dirty="0">
              <a:solidFill>
                <a:srgbClr val="73B3D1"/>
              </a:solidFill>
            </a:endParaRPr>
          </a:p>
          <a:p>
            <a:r>
              <a:rPr lang="fr-CA" sz="1600" dirty="0">
                <a:solidFill>
                  <a:srgbClr val="73B3D1"/>
                </a:solidFill>
              </a:rPr>
              <a:t>• Le </a:t>
            </a:r>
            <a:r>
              <a:rPr lang="fr-CA" sz="1600" dirty="0">
                <a:solidFill>
                  <a:srgbClr val="FA4098"/>
                </a:solidFill>
              </a:rPr>
              <a:t>contrôleur</a:t>
            </a:r>
            <a:r>
              <a:rPr lang="fr-CA" sz="1600" dirty="0">
                <a:solidFill>
                  <a:srgbClr val="73B3D1"/>
                </a:solidFill>
              </a:rPr>
              <a:t> et les </a:t>
            </a:r>
            <a:r>
              <a:rPr lang="fr-CA" sz="1600" dirty="0">
                <a:solidFill>
                  <a:srgbClr val="FA4098"/>
                </a:solidFill>
              </a:rPr>
              <a:t>vues</a:t>
            </a:r>
            <a:r>
              <a:rPr lang="fr-CA" sz="1600" dirty="0">
                <a:solidFill>
                  <a:srgbClr val="73B3D1"/>
                </a:solidFill>
              </a:rPr>
              <a:t> nous permettent de faire 5 opérations de base sur l’entité (le Model) choisie : </a:t>
            </a:r>
            <a:r>
              <a:rPr lang="fr-CA" sz="1600" b="1" dirty="0">
                <a:solidFill>
                  <a:srgbClr val="FA4098"/>
                </a:solidFill>
              </a:rPr>
              <a:t>Voir toute</a:t>
            </a:r>
            <a:r>
              <a:rPr lang="fr-CA" sz="1600" dirty="0">
                <a:solidFill>
                  <a:srgbClr val="73B3D1"/>
                </a:solidFill>
              </a:rPr>
              <a:t> la table, </a:t>
            </a:r>
            <a:r>
              <a:rPr lang="fr-CA" sz="1600" b="1" dirty="0">
                <a:solidFill>
                  <a:srgbClr val="FA4098"/>
                </a:solidFill>
              </a:rPr>
              <a:t>voir une</a:t>
            </a:r>
            <a:r>
              <a:rPr lang="fr-CA" sz="1600" dirty="0">
                <a:solidFill>
                  <a:srgbClr val="73B3D1"/>
                </a:solidFill>
              </a:rPr>
              <a:t> seule rangée, </a:t>
            </a:r>
            <a:r>
              <a:rPr lang="fr-CA" sz="1600" b="1" dirty="0">
                <a:solidFill>
                  <a:srgbClr val="FA4098"/>
                </a:solidFill>
              </a:rPr>
              <a:t>créer</a:t>
            </a:r>
            <a:r>
              <a:rPr lang="fr-CA" sz="1600" dirty="0">
                <a:solidFill>
                  <a:srgbClr val="73B3D1"/>
                </a:solidFill>
              </a:rPr>
              <a:t> une rangée, </a:t>
            </a:r>
            <a:r>
              <a:rPr lang="fr-CA" sz="1600" b="1" dirty="0">
                <a:solidFill>
                  <a:srgbClr val="FA4098"/>
                </a:solidFill>
              </a:rPr>
              <a:t>modifier</a:t>
            </a:r>
            <a:r>
              <a:rPr lang="fr-CA" sz="1600" dirty="0">
                <a:solidFill>
                  <a:srgbClr val="73B3D1"/>
                </a:solidFill>
              </a:rPr>
              <a:t> une rangée et </a:t>
            </a:r>
            <a:r>
              <a:rPr lang="fr-CA" sz="1600" b="1" dirty="0">
                <a:solidFill>
                  <a:srgbClr val="FA4098"/>
                </a:solidFill>
              </a:rPr>
              <a:t>supprimer</a:t>
            </a:r>
            <a:r>
              <a:rPr lang="fr-CA" sz="1600" dirty="0">
                <a:solidFill>
                  <a:srgbClr val="73B3D1"/>
                </a:solidFill>
              </a:rPr>
              <a:t> une rangée.</a:t>
            </a:r>
          </a:p>
        </p:txBody>
      </p:sp>
    </p:spTree>
    <p:extLst>
      <p:ext uri="{BB962C8B-B14F-4D97-AF65-F5344CB8AC3E}">
        <p14:creationId xmlns:p14="http://schemas.microsoft.com/office/powerpoint/2010/main" val="33467561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805B957A-9052-4DC1-9DCC-B3F0165FB5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 Génération d’un projet Web</a:t>
            </a:r>
          </a:p>
          <a:p>
            <a:pPr lvl="1"/>
            <a:r>
              <a:rPr lang="fr-CA" dirty="0"/>
              <a:t> BD, Modèles, contrôleurs, vues</a:t>
            </a:r>
          </a:p>
          <a:p>
            <a:r>
              <a:rPr lang="fr-CA" dirty="0">
                <a:solidFill>
                  <a:srgbClr val="739CD1"/>
                </a:solidFill>
              </a:rPr>
              <a:t> Interaction avec la BD</a:t>
            </a:r>
          </a:p>
          <a:p>
            <a:pPr lvl="1"/>
            <a:r>
              <a:rPr lang="fr-CA" dirty="0">
                <a:solidFill>
                  <a:srgbClr val="739CD1"/>
                </a:solidFill>
              </a:rPr>
              <a:t> Tables, vues, procédures, déclencheurs</a:t>
            </a: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36B6614C-72E4-4109-BCB2-8A7C94B43A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Sommaire </a:t>
            </a:r>
            <a:r>
              <a:rPr lang="en-CA" dirty="0"/>
              <a:t>📃</a:t>
            </a:r>
            <a:endParaRPr lang="fr-CA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273EBBD5-1C82-7059-F67C-140F32D8C1C1}"/>
              </a:ext>
            </a:extLst>
          </p:cNvPr>
          <p:cNvSpPr txBox="1"/>
          <p:nvPr/>
        </p:nvSpPr>
        <p:spPr>
          <a:xfrm>
            <a:off x="218114" y="5825421"/>
            <a:ext cx="117361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b="1" dirty="0">
                <a:solidFill>
                  <a:srgbClr val="73B3D1"/>
                </a:solidFill>
              </a:rPr>
              <a:t>Précision</a:t>
            </a:r>
            <a:r>
              <a:rPr lang="fr-CA" dirty="0">
                <a:solidFill>
                  <a:srgbClr val="73B3D1"/>
                </a:solidFill>
              </a:rPr>
              <a:t> : Beaucoup de notions dans ce cours sont présentes à des fins de </a:t>
            </a:r>
            <a:r>
              <a:rPr lang="fr-CA" b="1" dirty="0">
                <a:solidFill>
                  <a:srgbClr val="73B3D1"/>
                </a:solidFill>
              </a:rPr>
              <a:t>révision</a:t>
            </a:r>
            <a:r>
              <a:rPr lang="fr-CA" dirty="0">
                <a:solidFill>
                  <a:srgbClr val="73B3D1"/>
                </a:solidFill>
              </a:rPr>
              <a:t>. Si certaines notions vous semblent </a:t>
            </a:r>
            <a:r>
              <a:rPr lang="fr-CA" b="1" dirty="0">
                <a:solidFill>
                  <a:srgbClr val="73B3D1"/>
                </a:solidFill>
              </a:rPr>
              <a:t>familières</a:t>
            </a:r>
            <a:r>
              <a:rPr lang="fr-CA" dirty="0">
                <a:solidFill>
                  <a:srgbClr val="73B3D1"/>
                </a:solidFill>
              </a:rPr>
              <a:t>, c’est normal. C’est pour être sûr que tout le monde est </a:t>
            </a:r>
            <a:r>
              <a:rPr lang="fr-CA" b="1" dirty="0">
                <a:solidFill>
                  <a:srgbClr val="73B3D1"/>
                </a:solidFill>
              </a:rPr>
              <a:t>au même niveau</a:t>
            </a:r>
            <a:r>
              <a:rPr lang="fr-CA" dirty="0">
                <a:solidFill>
                  <a:srgbClr val="73B3D1"/>
                </a:solidFill>
              </a:rPr>
              <a:t> pour la suite du cours. Il y a tout de même beaucoup de </a:t>
            </a:r>
            <a:r>
              <a:rPr lang="fr-CA" b="1" dirty="0">
                <a:solidFill>
                  <a:srgbClr val="73B3D1"/>
                </a:solidFill>
              </a:rPr>
              <a:t>petites nouveautés</a:t>
            </a:r>
            <a:r>
              <a:rPr lang="fr-CA" dirty="0">
                <a:solidFill>
                  <a:srgbClr val="73B3D1"/>
                </a:solidFill>
              </a:rPr>
              <a:t> à travers les diapos, restez </a:t>
            </a:r>
            <a:r>
              <a:rPr lang="fr-CA" b="1" dirty="0">
                <a:solidFill>
                  <a:srgbClr val="73B3D1"/>
                </a:solidFill>
              </a:rPr>
              <a:t>attentifs</a:t>
            </a:r>
            <a:r>
              <a:rPr lang="fr-CA" dirty="0">
                <a:solidFill>
                  <a:srgbClr val="73B3D1"/>
                </a:solidFill>
              </a:rPr>
              <a:t> !</a:t>
            </a:r>
          </a:p>
        </p:txBody>
      </p:sp>
    </p:spTree>
    <p:extLst>
      <p:ext uri="{BB962C8B-B14F-4D97-AF65-F5344CB8AC3E}">
        <p14:creationId xmlns:p14="http://schemas.microsoft.com/office/powerpoint/2010/main" val="36249700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FFA443D2-D89B-2B31-D82E-5CFBBBA2AD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 </a:t>
            </a:r>
            <a:r>
              <a:rPr lang="fr-CA" dirty="0">
                <a:solidFill>
                  <a:srgbClr val="FA4098"/>
                </a:solidFill>
              </a:rPr>
              <a:t>Étape 6</a:t>
            </a:r>
            <a:r>
              <a:rPr lang="fr-CA" dirty="0"/>
              <a:t> : Petit ajout dans le _</a:t>
            </a:r>
            <a:r>
              <a:rPr lang="fr-CA" dirty="0" err="1"/>
              <a:t>Layout</a:t>
            </a:r>
            <a:endParaRPr lang="fr-CA" dirty="0"/>
          </a:p>
          <a:p>
            <a:pPr lvl="1"/>
            <a:r>
              <a:rPr lang="fr-CA" dirty="0"/>
              <a:t> Dans les vues </a:t>
            </a:r>
            <a:r>
              <a:rPr lang="fr-CA" dirty="0" err="1">
                <a:solidFill>
                  <a:srgbClr val="FA4098"/>
                </a:solidFill>
              </a:rPr>
              <a:t>Edit.cshtml</a:t>
            </a:r>
            <a:r>
              <a:rPr lang="fr-CA" dirty="0"/>
              <a:t> et </a:t>
            </a:r>
            <a:r>
              <a:rPr lang="fr-CA" dirty="0" err="1">
                <a:solidFill>
                  <a:srgbClr val="FA4098"/>
                </a:solidFill>
              </a:rPr>
              <a:t>Create.cshtml</a:t>
            </a:r>
            <a:r>
              <a:rPr lang="fr-CA" dirty="0"/>
              <a:t>, on remarque l’importation d’une section qui fait référence au script </a:t>
            </a:r>
            <a:r>
              <a:rPr lang="fr-CA" dirty="0">
                <a:solidFill>
                  <a:srgbClr val="FA4098"/>
                </a:solidFill>
              </a:rPr>
              <a:t>_</a:t>
            </a:r>
            <a:r>
              <a:rPr lang="fr-CA" dirty="0" err="1">
                <a:solidFill>
                  <a:srgbClr val="FA4098"/>
                </a:solidFill>
              </a:rPr>
              <a:t>ValidationScriptsPartial</a:t>
            </a:r>
            <a:r>
              <a:rPr lang="fr-CA" dirty="0"/>
              <a:t>.</a:t>
            </a:r>
          </a:p>
          <a:p>
            <a:pPr lvl="2"/>
            <a:r>
              <a:rPr lang="fr-CA" dirty="0"/>
              <a:t> Ce script a été auto-généré en même temps que les vues. Il permet de faire de la validation côté client avant d’envoyer le formulaire au serveur.</a:t>
            </a:r>
          </a:p>
          <a:p>
            <a:pPr lvl="2"/>
            <a:endParaRPr lang="fr-CA" dirty="0"/>
          </a:p>
          <a:p>
            <a:pPr lvl="2"/>
            <a:endParaRPr lang="fr-CA" dirty="0"/>
          </a:p>
          <a:p>
            <a:pPr lvl="2"/>
            <a:endParaRPr lang="fr-CA" dirty="0"/>
          </a:p>
          <a:p>
            <a:pPr lvl="2"/>
            <a:endParaRPr lang="fr-CA" dirty="0"/>
          </a:p>
          <a:p>
            <a:pPr lvl="2"/>
            <a:r>
              <a:rPr lang="fr-CA" dirty="0"/>
              <a:t> Pour que ce Script fonctionne, il faut l’intégrer vers la fin du &lt;/</a:t>
            </a:r>
            <a:r>
              <a:rPr lang="fr-CA" dirty="0">
                <a:solidFill>
                  <a:srgbClr val="FA4098"/>
                </a:solidFill>
              </a:rPr>
              <a:t>body</a:t>
            </a:r>
            <a:r>
              <a:rPr lang="fr-CA" dirty="0"/>
              <a:t>&gt; du </a:t>
            </a:r>
            <a:r>
              <a:rPr lang="fr-CA" dirty="0">
                <a:solidFill>
                  <a:srgbClr val="FA4098"/>
                </a:solidFill>
              </a:rPr>
              <a:t>_</a:t>
            </a:r>
            <a:r>
              <a:rPr lang="fr-CA" dirty="0" err="1">
                <a:solidFill>
                  <a:srgbClr val="FA4098"/>
                </a:solidFill>
              </a:rPr>
              <a:t>Layout</a:t>
            </a:r>
            <a:r>
              <a:rPr lang="fr-CA" dirty="0">
                <a:solidFill>
                  <a:srgbClr val="FA4098"/>
                </a:solidFill>
              </a:rPr>
              <a:t> </a:t>
            </a:r>
            <a:r>
              <a:rPr lang="fr-CA" dirty="0"/>
              <a:t>:</a:t>
            </a: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7D67C88A-DF4D-CDF3-C6F5-A64467B39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Génération d’un projet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A8B6B55-ED7B-7B90-602A-6446372C35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3036" y="3107375"/>
            <a:ext cx="8802328" cy="1019317"/>
          </a:xfrm>
          <a:prstGeom prst="rect">
            <a:avLst/>
          </a:prstGeom>
          <a:ln w="28575">
            <a:solidFill>
              <a:srgbClr val="73B3D1"/>
            </a:solidFill>
          </a:ln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52675C12-1B2B-139E-A514-2351E5703A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9484" y="4794591"/>
            <a:ext cx="6849431" cy="714475"/>
          </a:xfrm>
          <a:prstGeom prst="rect">
            <a:avLst/>
          </a:prstGeom>
          <a:ln w="28575">
            <a:solidFill>
              <a:srgbClr val="73B3D1"/>
            </a:solidFill>
          </a:ln>
        </p:spPr>
      </p:pic>
    </p:spTree>
    <p:extLst>
      <p:ext uri="{BB962C8B-B14F-4D97-AF65-F5344CB8AC3E}">
        <p14:creationId xmlns:p14="http://schemas.microsoft.com/office/powerpoint/2010/main" val="16519826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FFA443D2-D89B-2B31-D82E-5CFBBBA2AD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 </a:t>
            </a:r>
            <a:r>
              <a:rPr lang="fr-CA" dirty="0">
                <a:solidFill>
                  <a:srgbClr val="FA4098"/>
                </a:solidFill>
              </a:rPr>
              <a:t>Étape 7</a:t>
            </a:r>
            <a:r>
              <a:rPr lang="fr-CA" dirty="0"/>
              <a:t> : Importations communes des vues</a:t>
            </a:r>
          </a:p>
          <a:p>
            <a:pPr lvl="1"/>
            <a:r>
              <a:rPr lang="fr-CA" dirty="0"/>
              <a:t> Plusieurs vues auto-générées utilisent des </a:t>
            </a:r>
            <a:r>
              <a:rPr lang="fr-CA" dirty="0">
                <a:solidFill>
                  <a:srgbClr val="FA4098"/>
                </a:solidFill>
              </a:rPr>
              <a:t>Tag Helpers</a:t>
            </a:r>
            <a:r>
              <a:rPr lang="fr-CA" dirty="0"/>
              <a:t>. Nous allons donc créer un </a:t>
            </a:r>
            <a:r>
              <a:rPr lang="fr-CA" dirty="0">
                <a:solidFill>
                  <a:srgbClr val="FA4098"/>
                </a:solidFill>
              </a:rPr>
              <a:t>_</a:t>
            </a:r>
            <a:r>
              <a:rPr lang="fr-CA" dirty="0" err="1">
                <a:solidFill>
                  <a:srgbClr val="FA4098"/>
                </a:solidFill>
              </a:rPr>
              <a:t>ViewImports</a:t>
            </a:r>
            <a:r>
              <a:rPr lang="fr-CA" dirty="0">
                <a:solidFill>
                  <a:srgbClr val="FA4098"/>
                </a:solidFill>
              </a:rPr>
              <a:t> </a:t>
            </a:r>
            <a:r>
              <a:rPr lang="fr-CA" dirty="0"/>
              <a:t>pour ne pas avoir à importer les Tag Helpers dans toutes les vues.</a:t>
            </a: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7D67C88A-DF4D-CDF3-C6F5-A64467B39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Génération d’un projet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21F5FB0C-EC54-9717-7C1C-F60C4AA846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446" y="2739549"/>
            <a:ext cx="6708288" cy="1009850"/>
          </a:xfrm>
          <a:prstGeom prst="rect">
            <a:avLst/>
          </a:prstGeom>
          <a:ln w="28575">
            <a:solidFill>
              <a:srgbClr val="73B3D1"/>
            </a:solidFill>
          </a:ln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A0C3A289-C2D6-D59E-9B9A-A621100AFF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1072" y="3312551"/>
            <a:ext cx="5061559" cy="1142932"/>
          </a:xfrm>
          <a:prstGeom prst="rect">
            <a:avLst/>
          </a:prstGeom>
          <a:ln w="28575">
            <a:solidFill>
              <a:srgbClr val="73B3D1"/>
            </a:solidFill>
          </a:ln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61865E67-3DD3-151F-8070-5021D9C653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446" y="4701117"/>
            <a:ext cx="7929453" cy="1219260"/>
          </a:xfrm>
          <a:prstGeom prst="rect">
            <a:avLst/>
          </a:prstGeom>
          <a:ln w="28575">
            <a:solidFill>
              <a:srgbClr val="73B3D1"/>
            </a:solidFill>
          </a:ln>
        </p:spPr>
      </p:pic>
      <p:sp>
        <p:nvSpPr>
          <p:cNvPr id="9" name="Ellipse 8">
            <a:extLst>
              <a:ext uri="{FF2B5EF4-FFF2-40B4-BE49-F238E27FC236}">
                <a16:creationId xmlns:a16="http://schemas.microsoft.com/office/drawing/2014/main" id="{7F23159D-E6E0-6387-0421-5FA9102E1A5C}"/>
              </a:ext>
            </a:extLst>
          </p:cNvPr>
          <p:cNvSpPr/>
          <p:nvPr/>
        </p:nvSpPr>
        <p:spPr>
          <a:xfrm>
            <a:off x="6812238" y="2550562"/>
            <a:ext cx="316992" cy="316992"/>
          </a:xfrm>
          <a:prstGeom prst="ellipse">
            <a:avLst/>
          </a:prstGeom>
          <a:solidFill>
            <a:srgbClr val="73B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600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6B42B529-9626-9A75-1E68-5108A68EC6C7}"/>
              </a:ext>
            </a:extLst>
          </p:cNvPr>
          <p:cNvSpPr/>
          <p:nvPr/>
        </p:nvSpPr>
        <p:spPr>
          <a:xfrm>
            <a:off x="11356751" y="3154055"/>
            <a:ext cx="316992" cy="316992"/>
          </a:xfrm>
          <a:prstGeom prst="ellipse">
            <a:avLst/>
          </a:prstGeom>
          <a:solidFill>
            <a:srgbClr val="73B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600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EE3528F9-5D57-9FEF-733C-B80B3A9361CF}"/>
              </a:ext>
            </a:extLst>
          </p:cNvPr>
          <p:cNvSpPr/>
          <p:nvPr/>
        </p:nvSpPr>
        <p:spPr>
          <a:xfrm>
            <a:off x="8033403" y="4538428"/>
            <a:ext cx="316992" cy="316992"/>
          </a:xfrm>
          <a:prstGeom prst="ellipse">
            <a:avLst/>
          </a:prstGeom>
          <a:solidFill>
            <a:srgbClr val="73B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600" b="1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341F6D64-9ECB-A154-6B8B-A890ECB63610}"/>
              </a:ext>
            </a:extLst>
          </p:cNvPr>
          <p:cNvSpPr txBox="1"/>
          <p:nvPr/>
        </p:nvSpPr>
        <p:spPr>
          <a:xfrm>
            <a:off x="7288529" y="2604959"/>
            <a:ext cx="39081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600" dirty="0">
                <a:solidFill>
                  <a:srgbClr val="73B3D1"/>
                </a:solidFill>
              </a:rPr>
              <a:t>Attention de bien créer ce fichier </a:t>
            </a:r>
            <a:r>
              <a:rPr lang="fr-CA" sz="1600" u="sng" dirty="0">
                <a:solidFill>
                  <a:srgbClr val="73B3D1"/>
                </a:solidFill>
              </a:rPr>
              <a:t>à la racine </a:t>
            </a:r>
            <a:r>
              <a:rPr lang="fr-CA" sz="1600" dirty="0">
                <a:solidFill>
                  <a:srgbClr val="73B3D1"/>
                </a:solidFill>
              </a:rPr>
              <a:t>des </a:t>
            </a:r>
            <a:r>
              <a:rPr lang="fr-CA" sz="1600" b="1" dirty="0" err="1">
                <a:solidFill>
                  <a:srgbClr val="73B3D1"/>
                </a:solidFill>
              </a:rPr>
              <a:t>Views</a:t>
            </a:r>
            <a:r>
              <a:rPr lang="fr-CA" sz="1600" dirty="0">
                <a:solidFill>
                  <a:srgbClr val="73B3D1"/>
                </a:solidFill>
              </a:rPr>
              <a:t> ! (Pas dans </a:t>
            </a:r>
            <a:r>
              <a:rPr lang="fr-CA" sz="1600" dirty="0" err="1">
                <a:solidFill>
                  <a:srgbClr val="73B3D1"/>
                </a:solidFill>
              </a:rPr>
              <a:t>Shared</a:t>
            </a:r>
            <a:r>
              <a:rPr lang="fr-CA" sz="1600" dirty="0">
                <a:solidFill>
                  <a:srgbClr val="73B3D1"/>
                </a:solidFill>
              </a:rPr>
              <a:t>)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15B05565-47A5-825F-5B6A-AEB80F57FB62}"/>
              </a:ext>
            </a:extLst>
          </p:cNvPr>
          <p:cNvSpPr txBox="1"/>
          <p:nvPr/>
        </p:nvSpPr>
        <p:spPr>
          <a:xfrm>
            <a:off x="172038" y="6154317"/>
            <a:ext cx="51338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200" dirty="0">
                <a:solidFill>
                  <a:srgbClr val="73B3D1"/>
                </a:solidFill>
              </a:rPr>
              <a:t>Pour le moment il n’y aurait qu’une seule ligne de code dans </a:t>
            </a:r>
            <a:r>
              <a:rPr lang="fr-CA" sz="1200" dirty="0">
                <a:solidFill>
                  <a:srgbClr val="FA4098"/>
                </a:solidFill>
              </a:rPr>
              <a:t>_</a:t>
            </a:r>
            <a:r>
              <a:rPr lang="fr-CA" sz="1200" dirty="0" err="1">
                <a:solidFill>
                  <a:srgbClr val="FA4098"/>
                </a:solidFill>
              </a:rPr>
              <a:t>ViewImports</a:t>
            </a:r>
            <a:r>
              <a:rPr lang="fr-CA" sz="1200" dirty="0">
                <a:solidFill>
                  <a:srgbClr val="73B3D1"/>
                </a:solidFill>
              </a:rPr>
              <a:t>. Attention de </a:t>
            </a:r>
            <a:r>
              <a:rPr lang="fr-CA" sz="1200" b="1" u="sng" dirty="0">
                <a:solidFill>
                  <a:srgbClr val="73B3D1"/>
                </a:solidFill>
              </a:rPr>
              <a:t>ne pas</a:t>
            </a:r>
            <a:r>
              <a:rPr lang="fr-CA" sz="1200" dirty="0">
                <a:solidFill>
                  <a:srgbClr val="73B3D1"/>
                </a:solidFill>
              </a:rPr>
              <a:t> mettre de point-virgule à la fin de la ligne !</a:t>
            </a:r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3CF66078-E956-7621-763A-22AE87270A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12466" y="6149167"/>
            <a:ext cx="6361277" cy="471966"/>
          </a:xfrm>
          <a:prstGeom prst="rect">
            <a:avLst/>
          </a:prstGeom>
          <a:ln w="28575">
            <a:solidFill>
              <a:srgbClr val="73B3D1"/>
            </a:solidFill>
          </a:ln>
        </p:spPr>
      </p:pic>
      <p:sp>
        <p:nvSpPr>
          <p:cNvPr id="15" name="Ellipse 14">
            <a:extLst>
              <a:ext uri="{FF2B5EF4-FFF2-40B4-BE49-F238E27FC236}">
                <a16:creationId xmlns:a16="http://schemas.microsoft.com/office/drawing/2014/main" id="{CCDC94CD-5123-C562-A825-7FE87CF28DA7}"/>
              </a:ext>
            </a:extLst>
          </p:cNvPr>
          <p:cNvSpPr/>
          <p:nvPr/>
        </p:nvSpPr>
        <p:spPr>
          <a:xfrm>
            <a:off x="11528789" y="5988267"/>
            <a:ext cx="316992" cy="316992"/>
          </a:xfrm>
          <a:prstGeom prst="ellipse">
            <a:avLst/>
          </a:prstGeom>
          <a:solidFill>
            <a:srgbClr val="73B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600" b="1" dirty="0">
                <a:solidFill>
                  <a:schemeClr val="bg1"/>
                </a:solidFill>
              </a:rPr>
              <a:t>4</a:t>
            </a:r>
          </a:p>
        </p:txBody>
      </p: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67BE74BE-312C-C597-1982-F1EAFABEC385}"/>
              </a:ext>
            </a:extLst>
          </p:cNvPr>
          <p:cNvCxnSpPr>
            <a:cxnSpLocks/>
          </p:cNvCxnSpPr>
          <p:nvPr/>
        </p:nvCxnSpPr>
        <p:spPr>
          <a:xfrm flipH="1" flipV="1">
            <a:off x="1277186" y="3625620"/>
            <a:ext cx="630862" cy="178284"/>
          </a:xfrm>
          <a:prstGeom prst="straightConnector1">
            <a:avLst/>
          </a:prstGeom>
          <a:ln w="57150">
            <a:solidFill>
              <a:srgbClr val="FA4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avec flèche 21">
            <a:extLst>
              <a:ext uri="{FF2B5EF4-FFF2-40B4-BE49-F238E27FC236}">
                <a16:creationId xmlns:a16="http://schemas.microsoft.com/office/drawing/2014/main" id="{757D1C46-E02C-C133-4C7D-6102017556AC}"/>
              </a:ext>
            </a:extLst>
          </p:cNvPr>
          <p:cNvCxnSpPr>
            <a:cxnSpLocks/>
          </p:cNvCxnSpPr>
          <p:nvPr/>
        </p:nvCxnSpPr>
        <p:spPr>
          <a:xfrm flipH="1" flipV="1">
            <a:off x="7927922" y="3705733"/>
            <a:ext cx="630862" cy="178284"/>
          </a:xfrm>
          <a:prstGeom prst="straightConnector1">
            <a:avLst/>
          </a:prstGeom>
          <a:ln w="57150">
            <a:solidFill>
              <a:srgbClr val="FA4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avec flèche 22">
            <a:extLst>
              <a:ext uri="{FF2B5EF4-FFF2-40B4-BE49-F238E27FC236}">
                <a16:creationId xmlns:a16="http://schemas.microsoft.com/office/drawing/2014/main" id="{23DA88E8-946E-3066-B4C9-434F5044B1DA}"/>
              </a:ext>
            </a:extLst>
          </p:cNvPr>
          <p:cNvCxnSpPr>
            <a:cxnSpLocks/>
          </p:cNvCxnSpPr>
          <p:nvPr/>
        </p:nvCxnSpPr>
        <p:spPr>
          <a:xfrm flipH="1" flipV="1">
            <a:off x="3752162" y="4991124"/>
            <a:ext cx="630862" cy="178284"/>
          </a:xfrm>
          <a:prstGeom prst="straightConnector1">
            <a:avLst/>
          </a:prstGeom>
          <a:ln w="57150">
            <a:solidFill>
              <a:srgbClr val="FA4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avec flèche 23">
            <a:extLst>
              <a:ext uri="{FF2B5EF4-FFF2-40B4-BE49-F238E27FC236}">
                <a16:creationId xmlns:a16="http://schemas.microsoft.com/office/drawing/2014/main" id="{5DE873AE-4A3A-ED2F-9CB5-E09050D59618}"/>
              </a:ext>
            </a:extLst>
          </p:cNvPr>
          <p:cNvCxnSpPr>
            <a:cxnSpLocks/>
          </p:cNvCxnSpPr>
          <p:nvPr/>
        </p:nvCxnSpPr>
        <p:spPr>
          <a:xfrm flipH="1" flipV="1">
            <a:off x="2423545" y="5484900"/>
            <a:ext cx="630862" cy="178284"/>
          </a:xfrm>
          <a:prstGeom prst="straightConnector1">
            <a:avLst/>
          </a:prstGeom>
          <a:ln w="57150">
            <a:solidFill>
              <a:srgbClr val="FA4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age 4">
            <a:extLst>
              <a:ext uri="{FF2B5EF4-FFF2-40B4-BE49-F238E27FC236}">
                <a16:creationId xmlns:a16="http://schemas.microsoft.com/office/drawing/2014/main" id="{B3DA39F3-B78B-61A8-7EB2-A5C69CCF4E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56713" y="4773094"/>
            <a:ext cx="2314898" cy="457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1134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FFA443D2-D89B-2B31-D82E-5CFBBBA2AD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 </a:t>
            </a:r>
            <a:r>
              <a:rPr lang="fr-CA" dirty="0">
                <a:solidFill>
                  <a:srgbClr val="FA4098"/>
                </a:solidFill>
              </a:rPr>
              <a:t>Étape 8</a:t>
            </a:r>
            <a:r>
              <a:rPr lang="fr-CA" dirty="0"/>
              <a:t> : Routage de base pour accéder à nos vues</a:t>
            </a:r>
          </a:p>
          <a:p>
            <a:pPr lvl="1"/>
            <a:r>
              <a:rPr lang="fr-CA" dirty="0"/>
              <a:t> Dans </a:t>
            </a:r>
            <a:r>
              <a:rPr lang="fr-CA" dirty="0" err="1">
                <a:solidFill>
                  <a:srgbClr val="FA4098"/>
                </a:solidFill>
              </a:rPr>
              <a:t>Program.cs</a:t>
            </a:r>
            <a:r>
              <a:rPr lang="fr-CA" dirty="0"/>
              <a:t>, on ajoute un bloc de code pour que le routage fonctionne.</a:t>
            </a:r>
          </a:p>
          <a:p>
            <a:pPr lvl="2"/>
            <a:r>
              <a:rPr lang="fr-CA" dirty="0"/>
              <a:t> On en profite pour spécifier la page par défaut de notre choix.</a:t>
            </a:r>
          </a:p>
          <a:p>
            <a:pPr lvl="2"/>
            <a:r>
              <a:rPr lang="fr-CA" dirty="0"/>
              <a:t> Utilisez la syntaxe de votre choix parmi les deux suivantes :</a:t>
            </a:r>
          </a:p>
          <a:p>
            <a:endParaRPr lang="fr-CA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7D67C88A-DF4D-CDF3-C6F5-A64467B39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Génération d’un projet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F8CABDC-416F-C2FD-91A4-3596C863F5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605" y="3121277"/>
            <a:ext cx="5482280" cy="2970728"/>
          </a:xfrm>
          <a:prstGeom prst="rect">
            <a:avLst/>
          </a:prstGeom>
          <a:ln w="28575">
            <a:solidFill>
              <a:srgbClr val="73B3D1"/>
            </a:solidFill>
          </a:ln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95480A59-4FEE-59AD-99E2-FFE4E5CED6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0480" y="3795485"/>
            <a:ext cx="5749247" cy="1622312"/>
          </a:xfrm>
          <a:prstGeom prst="rect">
            <a:avLst/>
          </a:prstGeom>
          <a:ln w="28575">
            <a:solidFill>
              <a:srgbClr val="73B3D1"/>
            </a:solidFill>
          </a:ln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C1F1C63D-AA18-5631-84B8-EF6F4EAD156B}"/>
              </a:ext>
            </a:extLst>
          </p:cNvPr>
          <p:cNvSpPr txBox="1"/>
          <p:nvPr/>
        </p:nvSpPr>
        <p:spPr>
          <a:xfrm>
            <a:off x="5727686" y="4421975"/>
            <a:ext cx="510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b="1" dirty="0">
                <a:solidFill>
                  <a:srgbClr val="FA4098"/>
                </a:solidFill>
              </a:rPr>
              <a:t>OU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31EE32F-7F66-CA1C-D257-2D988DC16AF0}"/>
              </a:ext>
            </a:extLst>
          </p:cNvPr>
          <p:cNvSpPr/>
          <p:nvPr/>
        </p:nvSpPr>
        <p:spPr>
          <a:xfrm>
            <a:off x="237744" y="3950208"/>
            <a:ext cx="5322797" cy="1676400"/>
          </a:xfrm>
          <a:prstGeom prst="rect">
            <a:avLst/>
          </a:prstGeom>
          <a:noFill/>
          <a:ln w="19050">
            <a:solidFill>
              <a:srgbClr val="FA409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C94A789B-FE76-D98B-D137-09D614E32554}"/>
              </a:ext>
            </a:extLst>
          </p:cNvPr>
          <p:cNvSpPr/>
          <p:nvPr/>
        </p:nvSpPr>
        <p:spPr>
          <a:xfrm>
            <a:off x="5879508" y="3429000"/>
            <a:ext cx="6190220" cy="2535964"/>
          </a:xfrm>
          <a:prstGeom prst="ellipse">
            <a:avLst/>
          </a:prstGeom>
          <a:noFill/>
          <a:ln w="28575">
            <a:solidFill>
              <a:srgbClr val="FA40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8132084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FFA443D2-D89B-2B31-D82E-5CFBBBA2AD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 </a:t>
            </a:r>
            <a:r>
              <a:rPr lang="fr-CA" dirty="0">
                <a:solidFill>
                  <a:srgbClr val="FA4098"/>
                </a:solidFill>
              </a:rPr>
              <a:t>Étape 9</a:t>
            </a:r>
            <a:r>
              <a:rPr lang="fr-CA" dirty="0"/>
              <a:t> : Tester le projet même s’il est nerveux </a:t>
            </a:r>
            <a:r>
              <a:rPr lang="en-CA" dirty="0"/>
              <a:t>😨</a:t>
            </a:r>
            <a:endParaRPr lang="fr-CA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7D67C88A-DF4D-CDF3-C6F5-A64467B39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Génération d’un projet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C76AE23-B67B-CA93-F729-66C5948F9A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8234" y="1755339"/>
            <a:ext cx="3972105" cy="3694485"/>
          </a:xfrm>
          <a:prstGeom prst="rect">
            <a:avLst/>
          </a:prstGeom>
          <a:ln w="28575">
            <a:solidFill>
              <a:srgbClr val="73B3D1"/>
            </a:solidFill>
          </a:ln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0F9D1F5F-6525-5A4C-5971-47C1BF3501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096" y="2425355"/>
            <a:ext cx="4925397" cy="3116067"/>
          </a:xfrm>
          <a:prstGeom prst="rect">
            <a:avLst/>
          </a:prstGeom>
          <a:ln w="28575">
            <a:solidFill>
              <a:srgbClr val="73B3D1"/>
            </a:solidFill>
          </a:ln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367D85B9-0128-4FBE-9154-F957D4FAA7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3322" y="4931750"/>
            <a:ext cx="4167849" cy="1781577"/>
          </a:xfrm>
          <a:prstGeom prst="rect">
            <a:avLst/>
          </a:prstGeom>
          <a:ln w="28575">
            <a:solidFill>
              <a:srgbClr val="73B3D1"/>
            </a:solidFill>
          </a:ln>
        </p:spPr>
      </p:pic>
      <p:cxnSp>
        <p:nvCxnSpPr>
          <p:cNvPr id="4" name="Connecteur droit avec flèche 3">
            <a:extLst>
              <a:ext uri="{FF2B5EF4-FFF2-40B4-BE49-F238E27FC236}">
                <a16:creationId xmlns:a16="http://schemas.microsoft.com/office/drawing/2014/main" id="{A8B2F797-4636-E591-DD66-D7906BBB2C76}"/>
              </a:ext>
            </a:extLst>
          </p:cNvPr>
          <p:cNvCxnSpPr>
            <a:cxnSpLocks/>
          </p:cNvCxnSpPr>
          <p:nvPr/>
        </p:nvCxnSpPr>
        <p:spPr>
          <a:xfrm flipH="1" flipV="1">
            <a:off x="10640689" y="5216676"/>
            <a:ext cx="630862" cy="178284"/>
          </a:xfrm>
          <a:prstGeom prst="straightConnector1">
            <a:avLst/>
          </a:prstGeom>
          <a:ln w="57150">
            <a:solidFill>
              <a:srgbClr val="FA4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necteur droit avec flèche 5">
            <a:extLst>
              <a:ext uri="{FF2B5EF4-FFF2-40B4-BE49-F238E27FC236}">
                <a16:creationId xmlns:a16="http://schemas.microsoft.com/office/drawing/2014/main" id="{7F66AF7C-E1B6-E041-A548-1A57154B31BE}"/>
              </a:ext>
            </a:extLst>
          </p:cNvPr>
          <p:cNvCxnSpPr>
            <a:cxnSpLocks/>
          </p:cNvCxnSpPr>
          <p:nvPr/>
        </p:nvCxnSpPr>
        <p:spPr>
          <a:xfrm flipH="1">
            <a:off x="8574098" y="6195253"/>
            <a:ext cx="521134" cy="241823"/>
          </a:xfrm>
          <a:prstGeom prst="straightConnector1">
            <a:avLst/>
          </a:prstGeom>
          <a:ln w="57150">
            <a:solidFill>
              <a:srgbClr val="FA4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CFD6BBA5-103E-110F-628D-86171BFA5083}"/>
              </a:ext>
            </a:extLst>
          </p:cNvPr>
          <p:cNvCxnSpPr>
            <a:cxnSpLocks/>
          </p:cNvCxnSpPr>
          <p:nvPr/>
        </p:nvCxnSpPr>
        <p:spPr>
          <a:xfrm flipH="1" flipV="1">
            <a:off x="4681631" y="3682056"/>
            <a:ext cx="630862" cy="178284"/>
          </a:xfrm>
          <a:prstGeom prst="straightConnector1">
            <a:avLst/>
          </a:prstGeom>
          <a:ln w="57150">
            <a:solidFill>
              <a:srgbClr val="FA4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CF1A9CCA-667C-8CF4-5309-D681B665F446}"/>
              </a:ext>
            </a:extLst>
          </p:cNvPr>
          <p:cNvCxnSpPr>
            <a:cxnSpLocks/>
          </p:cNvCxnSpPr>
          <p:nvPr/>
        </p:nvCxnSpPr>
        <p:spPr>
          <a:xfrm flipH="1" flipV="1">
            <a:off x="4387237" y="5271540"/>
            <a:ext cx="630862" cy="178284"/>
          </a:xfrm>
          <a:prstGeom prst="straightConnector1">
            <a:avLst/>
          </a:prstGeom>
          <a:ln w="57150">
            <a:solidFill>
              <a:srgbClr val="FA4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35633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FFA443D2-D89B-2B31-D82E-5CFBBBA2AD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 </a:t>
            </a:r>
            <a:r>
              <a:rPr lang="fr-CA" dirty="0">
                <a:solidFill>
                  <a:srgbClr val="FA4098"/>
                </a:solidFill>
              </a:rPr>
              <a:t>Étape 9</a:t>
            </a:r>
            <a:r>
              <a:rPr lang="fr-CA" dirty="0"/>
              <a:t> : Tester le projet</a:t>
            </a:r>
          </a:p>
          <a:p>
            <a:pPr lvl="1"/>
            <a:r>
              <a:rPr lang="fr-CA" dirty="0"/>
              <a:t> On peut déjà faire des insertions, des update et des </a:t>
            </a:r>
            <a:r>
              <a:rPr lang="fr-CA" dirty="0" err="1"/>
              <a:t>delete</a:t>
            </a:r>
            <a:r>
              <a:rPr lang="fr-CA" dirty="0"/>
              <a:t> dans nos tables via l’application.</a:t>
            </a: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7D67C88A-DF4D-CDF3-C6F5-A64467B39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Génération d’un projet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320D208-86EB-2403-919D-E68CB319BD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764" y="2493263"/>
            <a:ext cx="5798362" cy="3020805"/>
          </a:xfrm>
          <a:prstGeom prst="rect">
            <a:avLst/>
          </a:prstGeom>
          <a:ln w="28575">
            <a:solidFill>
              <a:srgbClr val="73B3D1"/>
            </a:solidFill>
          </a:ln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72F1AC56-68F8-FF1E-B718-3F942839AA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4127" y="2249424"/>
            <a:ext cx="3634885" cy="3728370"/>
          </a:xfrm>
          <a:prstGeom prst="rect">
            <a:avLst/>
          </a:prstGeom>
          <a:ln w="28575">
            <a:solidFill>
              <a:srgbClr val="73B3D1"/>
            </a:solidFill>
          </a:ln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EC0F2D64-8C9E-3F87-725F-B1264A1262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69961" y="3429000"/>
            <a:ext cx="3027449" cy="3147348"/>
          </a:xfrm>
          <a:prstGeom prst="rect">
            <a:avLst/>
          </a:prstGeom>
          <a:ln w="28575">
            <a:solidFill>
              <a:srgbClr val="73B3D1"/>
            </a:solidFill>
          </a:ln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B7AB77D7-1DD6-2DF4-F670-9E3231F3A162}"/>
              </a:ext>
            </a:extLst>
          </p:cNvPr>
          <p:cNvSpPr txBox="1"/>
          <p:nvPr/>
        </p:nvSpPr>
        <p:spPr>
          <a:xfrm>
            <a:off x="160486" y="5633484"/>
            <a:ext cx="591312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400" dirty="0">
                <a:solidFill>
                  <a:srgbClr val="73B3D1"/>
                </a:solidFill>
              </a:rPr>
              <a:t>• Bien entendu, ces vues ne correspondent pas forcément à ce dont on a besoin. Elles sont surtout une source d’exemples fonctionnels pour les opérations </a:t>
            </a:r>
            <a:r>
              <a:rPr lang="fr-CA" sz="1400" dirty="0">
                <a:solidFill>
                  <a:srgbClr val="FA4098"/>
                </a:solidFill>
              </a:rPr>
              <a:t>CRUD</a:t>
            </a:r>
            <a:r>
              <a:rPr lang="fr-CA" sz="1400" dirty="0">
                <a:solidFill>
                  <a:srgbClr val="73B3D1"/>
                </a:solidFill>
              </a:rPr>
              <a:t>. (</a:t>
            </a:r>
            <a:r>
              <a:rPr lang="fr-CA" sz="1400" dirty="0" err="1">
                <a:solidFill>
                  <a:srgbClr val="73B3D1"/>
                </a:solidFill>
              </a:rPr>
              <a:t>Create</a:t>
            </a:r>
            <a:r>
              <a:rPr lang="fr-CA" sz="1400" dirty="0">
                <a:solidFill>
                  <a:srgbClr val="73B3D1"/>
                </a:solidFill>
              </a:rPr>
              <a:t>, </a:t>
            </a:r>
            <a:r>
              <a:rPr lang="fr-CA" sz="1400" dirty="0" err="1">
                <a:solidFill>
                  <a:srgbClr val="73B3D1"/>
                </a:solidFill>
              </a:rPr>
              <a:t>Retrieve</a:t>
            </a:r>
            <a:r>
              <a:rPr lang="fr-CA" sz="1400" dirty="0">
                <a:solidFill>
                  <a:srgbClr val="73B3D1"/>
                </a:solidFill>
              </a:rPr>
              <a:t>, Update, </a:t>
            </a:r>
            <a:r>
              <a:rPr lang="fr-CA" sz="1400" dirty="0" err="1">
                <a:solidFill>
                  <a:srgbClr val="73B3D1"/>
                </a:solidFill>
              </a:rPr>
              <a:t>Delete</a:t>
            </a:r>
            <a:r>
              <a:rPr lang="fr-CA" sz="1400" dirty="0">
                <a:solidFill>
                  <a:srgbClr val="73B3D1"/>
                </a:solidFill>
              </a:rPr>
              <a:t>)</a:t>
            </a:r>
          </a:p>
          <a:p>
            <a:r>
              <a:rPr lang="fr-CA" sz="1400" dirty="0">
                <a:solidFill>
                  <a:srgbClr val="73B3D1"/>
                </a:solidFill>
              </a:rPr>
              <a:t>• Rien ne vous empêche de faire vos propres vues ou de modifier celles auto-générées.</a:t>
            </a:r>
          </a:p>
        </p:txBody>
      </p:sp>
    </p:spTree>
    <p:extLst>
      <p:ext uri="{BB962C8B-B14F-4D97-AF65-F5344CB8AC3E}">
        <p14:creationId xmlns:p14="http://schemas.microsoft.com/office/powerpoint/2010/main" val="23349150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91D18FA0-C919-AA49-2EF0-8B79E39819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 Interaction avec la BD</a:t>
            </a:r>
          </a:p>
          <a:p>
            <a:pPr lvl="1"/>
            <a:r>
              <a:rPr lang="fr-CA" dirty="0"/>
              <a:t> DML (Insert, Update, </a:t>
            </a:r>
            <a:r>
              <a:rPr lang="fr-CA" dirty="0" err="1"/>
              <a:t>Delete</a:t>
            </a:r>
            <a:r>
              <a:rPr lang="fr-CA" dirty="0"/>
              <a:t>)</a:t>
            </a:r>
          </a:p>
          <a:p>
            <a:pPr lvl="1"/>
            <a:r>
              <a:rPr lang="fr-CA" dirty="0"/>
              <a:t> DQL (Select)</a:t>
            </a:r>
          </a:p>
          <a:p>
            <a:pPr lvl="2"/>
            <a:r>
              <a:rPr lang="fr-CA" dirty="0"/>
              <a:t> LINQ </a:t>
            </a:r>
          </a:p>
          <a:p>
            <a:pPr lvl="1"/>
            <a:r>
              <a:rPr lang="fr-CA" dirty="0"/>
              <a:t> Vues</a:t>
            </a:r>
          </a:p>
          <a:p>
            <a:pPr lvl="1"/>
            <a:r>
              <a:rPr lang="fr-CA" dirty="0"/>
              <a:t> Procédures</a:t>
            </a:r>
          </a:p>
          <a:p>
            <a:pPr lvl="1"/>
            <a:r>
              <a:rPr lang="fr-CA" dirty="0"/>
              <a:t> Déclencheurs</a:t>
            </a: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5545D98A-C25F-E362-0547-BE5800537C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Interaction avec la BD</a:t>
            </a:r>
          </a:p>
        </p:txBody>
      </p:sp>
    </p:spTree>
    <p:extLst>
      <p:ext uri="{BB962C8B-B14F-4D97-AF65-F5344CB8AC3E}">
        <p14:creationId xmlns:p14="http://schemas.microsoft.com/office/powerpoint/2010/main" val="5451032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91D18FA0-C919-AA49-2EF0-8B79E39819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 Insert (</a:t>
            </a:r>
            <a:r>
              <a:rPr lang="fr-CA" dirty="0" err="1"/>
              <a:t>Create</a:t>
            </a:r>
            <a:r>
              <a:rPr lang="fr-CA" dirty="0"/>
              <a:t>), Update et </a:t>
            </a:r>
            <a:r>
              <a:rPr lang="fr-CA" dirty="0" err="1"/>
              <a:t>Delete</a:t>
            </a:r>
            <a:endParaRPr lang="fr-CA" dirty="0"/>
          </a:p>
          <a:p>
            <a:pPr lvl="1"/>
            <a:r>
              <a:rPr lang="fr-CA" dirty="0"/>
              <a:t> Exemple avec </a:t>
            </a:r>
            <a:r>
              <a:rPr lang="fr-CA" dirty="0" err="1"/>
              <a:t>Create</a:t>
            </a:r>
            <a:endParaRPr lang="fr-CA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5545D98A-C25F-E362-0547-BE5800537C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Interaction avec la BD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F1898A63-E65C-A71D-0598-EA4B4AD027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766" y="3953290"/>
            <a:ext cx="4252793" cy="2636467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  <p:sp>
        <p:nvSpPr>
          <p:cNvPr id="4" name="Ellipse 3">
            <a:extLst>
              <a:ext uri="{FF2B5EF4-FFF2-40B4-BE49-F238E27FC236}">
                <a16:creationId xmlns:a16="http://schemas.microsoft.com/office/drawing/2014/main" id="{1517FA87-65A7-1830-2486-3428832DF296}"/>
              </a:ext>
            </a:extLst>
          </p:cNvPr>
          <p:cNvSpPr/>
          <p:nvPr/>
        </p:nvSpPr>
        <p:spPr>
          <a:xfrm>
            <a:off x="4490587" y="3796334"/>
            <a:ext cx="313944" cy="313944"/>
          </a:xfrm>
          <a:prstGeom prst="ellipse">
            <a:avLst/>
          </a:prstGeom>
          <a:solidFill>
            <a:srgbClr val="739C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600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28CFEE61-B37D-B1A3-FF75-BC129B723C5A}"/>
              </a:ext>
            </a:extLst>
          </p:cNvPr>
          <p:cNvSpPr txBox="1"/>
          <p:nvPr/>
        </p:nvSpPr>
        <p:spPr>
          <a:xfrm>
            <a:off x="313331" y="2075820"/>
            <a:ext cx="425279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600" dirty="0">
                <a:solidFill>
                  <a:srgbClr val="739CD1"/>
                </a:solidFill>
              </a:rPr>
              <a:t>1 - Dans les </a:t>
            </a:r>
            <a:r>
              <a:rPr lang="fr-CA" sz="1600" b="1" dirty="0">
                <a:solidFill>
                  <a:srgbClr val="739CD1"/>
                </a:solidFill>
              </a:rPr>
              <a:t>vues auto-générées</a:t>
            </a:r>
            <a:r>
              <a:rPr lang="fr-CA" sz="1600" dirty="0">
                <a:solidFill>
                  <a:srgbClr val="739CD1"/>
                </a:solidFill>
              </a:rPr>
              <a:t>, on a des exemples de formulaires / boutons avec de la </a:t>
            </a:r>
            <a:r>
              <a:rPr lang="fr-CA" sz="1600" dirty="0">
                <a:solidFill>
                  <a:srgbClr val="FA4098"/>
                </a:solidFill>
              </a:rPr>
              <a:t>validation côté client</a:t>
            </a:r>
            <a:r>
              <a:rPr lang="fr-CA" sz="1600" dirty="0">
                <a:solidFill>
                  <a:srgbClr val="739CD1"/>
                </a:solidFill>
              </a:rPr>
              <a:t> grâce aux </a:t>
            </a:r>
            <a:r>
              <a:rPr lang="fr-CA" sz="1600" dirty="0">
                <a:solidFill>
                  <a:srgbClr val="FA4098"/>
                </a:solidFill>
              </a:rPr>
              <a:t>Tag Helpers</a:t>
            </a:r>
            <a:r>
              <a:rPr lang="fr-CA" sz="1600" dirty="0">
                <a:solidFill>
                  <a:srgbClr val="739CD1"/>
                </a:solidFill>
              </a:rPr>
              <a:t>. Avec de la validation côté client, le formulaire n’est tout simplement pas envoyé au serveur si les données ne sont pas valides. </a:t>
            </a:r>
            <a:r>
              <a:rPr lang="fr-CA" sz="1600" i="1" dirty="0">
                <a:solidFill>
                  <a:srgbClr val="739CD1"/>
                </a:solidFill>
              </a:rPr>
              <a:t>Cette validation </a:t>
            </a:r>
            <a:r>
              <a:rPr lang="fr-CA" sz="1600" b="1" i="1" u="sng" dirty="0">
                <a:solidFill>
                  <a:srgbClr val="739CD1"/>
                </a:solidFill>
              </a:rPr>
              <a:t>peut être contournée</a:t>
            </a:r>
            <a:r>
              <a:rPr lang="fr-CA" sz="1600" i="1" dirty="0">
                <a:solidFill>
                  <a:srgbClr val="739CD1"/>
                </a:solidFill>
              </a:rPr>
              <a:t> par l’utilisateur cela dit !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12007A7E-1A67-3251-0C3C-3E15D0E4B830}"/>
              </a:ext>
            </a:extLst>
          </p:cNvPr>
          <p:cNvSpPr txBox="1"/>
          <p:nvPr/>
        </p:nvSpPr>
        <p:spPr>
          <a:xfrm>
            <a:off x="4972976" y="2075820"/>
            <a:ext cx="668734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600" dirty="0">
                <a:solidFill>
                  <a:srgbClr val="739CD1"/>
                </a:solidFill>
              </a:rPr>
              <a:t>2 - Dans nos </a:t>
            </a:r>
            <a:r>
              <a:rPr lang="fr-CA" sz="1600" b="1" dirty="0">
                <a:solidFill>
                  <a:srgbClr val="739CD1"/>
                </a:solidFill>
              </a:rPr>
              <a:t>contrôleurs</a:t>
            </a:r>
            <a:r>
              <a:rPr lang="fr-CA" sz="1600" dirty="0">
                <a:solidFill>
                  <a:srgbClr val="739CD1"/>
                </a:solidFill>
              </a:rPr>
              <a:t>, on retrouve de la validation côté serveur : </a:t>
            </a:r>
            <a:r>
              <a:rPr lang="fr-CA" sz="1600" b="1" dirty="0" err="1">
                <a:solidFill>
                  <a:srgbClr val="FA409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ModelState</a:t>
            </a:r>
            <a:r>
              <a:rPr lang="fr-CA" sz="1600" b="1" dirty="0" err="1">
                <a:solidFill>
                  <a:srgbClr val="739CD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.IsValid</a:t>
            </a:r>
            <a:r>
              <a:rPr lang="fr-CA" sz="1600" dirty="0">
                <a:solidFill>
                  <a:srgbClr val="739CD1"/>
                </a:solidFill>
              </a:rPr>
              <a:t> se sert des [</a:t>
            </a:r>
            <a:r>
              <a:rPr lang="fr-CA" sz="1600" dirty="0" err="1">
                <a:solidFill>
                  <a:srgbClr val="739CD1"/>
                </a:solidFill>
              </a:rPr>
              <a:t>DataAnnotations</a:t>
            </a:r>
            <a:r>
              <a:rPr lang="fr-CA" sz="1600" dirty="0">
                <a:solidFill>
                  <a:srgbClr val="739CD1"/>
                </a:solidFill>
              </a:rPr>
              <a:t>] du Model.  Si les données reçues sont invalides, on ne dérange même pas la BD ! Le [</a:t>
            </a:r>
            <a:r>
              <a:rPr lang="fr-CA" sz="1600" dirty="0" err="1">
                <a:solidFill>
                  <a:srgbClr val="FA4098"/>
                </a:solidFill>
              </a:rPr>
              <a:t>Bind</a:t>
            </a:r>
            <a:r>
              <a:rPr lang="fr-CA" sz="1600" dirty="0">
                <a:solidFill>
                  <a:srgbClr val="739CD1"/>
                </a:solidFill>
              </a:rPr>
              <a:t>(...)] permet de </a:t>
            </a:r>
            <a:r>
              <a:rPr lang="fr-CA" sz="1600" b="1" i="1" dirty="0">
                <a:solidFill>
                  <a:srgbClr val="739CD1"/>
                </a:solidFill>
              </a:rPr>
              <a:t>whitelister</a:t>
            </a:r>
            <a:r>
              <a:rPr lang="fr-CA" sz="1600" dirty="0">
                <a:solidFill>
                  <a:srgbClr val="739CD1"/>
                </a:solidFill>
              </a:rPr>
              <a:t> (autoriser seulement certaines) les propriétés pour empêcher l’utilisateur d’envoyer des données superflues / malicieuses. L’action </a:t>
            </a:r>
            <a:r>
              <a:rPr lang="fr-CA" sz="1600" dirty="0" err="1">
                <a:solidFill>
                  <a:srgbClr val="739CD1"/>
                </a:solidFill>
              </a:rPr>
              <a:t>Create</a:t>
            </a:r>
            <a:r>
              <a:rPr lang="fr-CA" sz="1600" dirty="0">
                <a:solidFill>
                  <a:srgbClr val="739CD1"/>
                </a:solidFill>
              </a:rPr>
              <a:t> ajoute à la BD la nouvelle série si elle est valide ensuite.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83BC2145-6775-48DE-6384-E9C9CF04D9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2976" y="3953290"/>
            <a:ext cx="6950045" cy="1715596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  <p:sp>
        <p:nvSpPr>
          <p:cNvPr id="8" name="Ellipse 7">
            <a:extLst>
              <a:ext uri="{FF2B5EF4-FFF2-40B4-BE49-F238E27FC236}">
                <a16:creationId xmlns:a16="http://schemas.microsoft.com/office/drawing/2014/main" id="{CE422BA9-1CE9-1492-A047-98D74F8CEC49}"/>
              </a:ext>
            </a:extLst>
          </p:cNvPr>
          <p:cNvSpPr/>
          <p:nvPr/>
        </p:nvSpPr>
        <p:spPr>
          <a:xfrm>
            <a:off x="11766049" y="3734730"/>
            <a:ext cx="313944" cy="313944"/>
          </a:xfrm>
          <a:prstGeom prst="ellipse">
            <a:avLst/>
          </a:prstGeom>
          <a:solidFill>
            <a:srgbClr val="739C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600" b="1" dirty="0">
                <a:solidFill>
                  <a:schemeClr val="bg1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9735444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91D18FA0-C919-AA49-2EF0-8B79E39819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 Insert (</a:t>
            </a:r>
            <a:r>
              <a:rPr lang="fr-CA" dirty="0" err="1"/>
              <a:t>Create</a:t>
            </a:r>
            <a:r>
              <a:rPr lang="fr-CA" dirty="0"/>
              <a:t>), Update et </a:t>
            </a:r>
            <a:r>
              <a:rPr lang="fr-CA" dirty="0" err="1"/>
              <a:t>Delete</a:t>
            </a:r>
            <a:endParaRPr lang="fr-CA" dirty="0"/>
          </a:p>
          <a:p>
            <a:pPr lvl="1"/>
            <a:r>
              <a:rPr lang="fr-CA" dirty="0"/>
              <a:t> Exemple avec </a:t>
            </a:r>
            <a:r>
              <a:rPr lang="fr-CA" dirty="0" err="1"/>
              <a:t>Create</a:t>
            </a:r>
            <a:endParaRPr lang="fr-CA" dirty="0"/>
          </a:p>
          <a:p>
            <a:endParaRPr lang="fr-CA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5545D98A-C25F-E362-0547-BE5800537C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Interaction avec la BD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A4BF96B-7E10-E06B-0ED9-C23F3EC524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9488" y="2609782"/>
            <a:ext cx="3068699" cy="3759965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BD5260D6-BC5C-9AB5-82B8-30AE59D521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200" y="2321742"/>
            <a:ext cx="4505954" cy="1590897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2649C1BB-03B6-DA3B-9027-83959C1ABE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8489" y="4671116"/>
            <a:ext cx="4477375" cy="1829055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  <p:sp>
        <p:nvSpPr>
          <p:cNvPr id="4" name="Flèche : bas 3">
            <a:extLst>
              <a:ext uri="{FF2B5EF4-FFF2-40B4-BE49-F238E27FC236}">
                <a16:creationId xmlns:a16="http://schemas.microsoft.com/office/drawing/2014/main" id="{69E2784A-24A5-02EA-AFF0-0935EF977178}"/>
              </a:ext>
            </a:extLst>
          </p:cNvPr>
          <p:cNvSpPr/>
          <p:nvPr/>
        </p:nvSpPr>
        <p:spPr>
          <a:xfrm>
            <a:off x="7998796" y="4043063"/>
            <a:ext cx="696762" cy="512274"/>
          </a:xfrm>
          <a:prstGeom prst="downArrow">
            <a:avLst/>
          </a:prstGeom>
          <a:solidFill>
            <a:srgbClr val="739C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5752715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91D18FA0-C919-AA49-2EF0-8B79E39819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CA" dirty="0"/>
              <a:t> Insert (</a:t>
            </a:r>
            <a:r>
              <a:rPr lang="fr-CA" dirty="0" err="1"/>
              <a:t>Create</a:t>
            </a:r>
            <a:r>
              <a:rPr lang="fr-CA" dirty="0"/>
              <a:t>), Update et </a:t>
            </a:r>
            <a:r>
              <a:rPr lang="fr-CA" dirty="0" err="1"/>
              <a:t>Delete</a:t>
            </a:r>
            <a:endParaRPr lang="fr-CA" dirty="0"/>
          </a:p>
          <a:p>
            <a:pPr lvl="1"/>
            <a:r>
              <a:rPr lang="fr-CA" sz="2000" dirty="0"/>
              <a:t> Avec les contrôleurs et vues </a:t>
            </a:r>
            <a:r>
              <a:rPr lang="fr-CA" sz="2000" b="1" dirty="0"/>
              <a:t>auto-générés</a:t>
            </a:r>
            <a:r>
              <a:rPr lang="fr-CA" sz="2000" dirty="0"/>
              <a:t>, les </a:t>
            </a:r>
            <a:r>
              <a:rPr lang="fr-CA" sz="2000" dirty="0">
                <a:solidFill>
                  <a:srgbClr val="FA4098"/>
                </a:solidFill>
              </a:rPr>
              <a:t>INSERT</a:t>
            </a:r>
            <a:r>
              <a:rPr lang="fr-CA" sz="2000" dirty="0"/>
              <a:t>, </a:t>
            </a:r>
            <a:r>
              <a:rPr lang="fr-CA" sz="2000" dirty="0">
                <a:solidFill>
                  <a:srgbClr val="FA4098"/>
                </a:solidFill>
              </a:rPr>
              <a:t>UPDATE</a:t>
            </a:r>
            <a:r>
              <a:rPr lang="fr-CA" sz="2000" dirty="0"/>
              <a:t> et </a:t>
            </a:r>
            <a:r>
              <a:rPr lang="fr-CA" sz="2000" dirty="0">
                <a:solidFill>
                  <a:srgbClr val="FA4098"/>
                </a:solidFill>
              </a:rPr>
              <a:t>DELETE</a:t>
            </a:r>
            <a:r>
              <a:rPr lang="fr-CA" sz="2000" dirty="0"/>
              <a:t> impactent toujours </a:t>
            </a:r>
            <a:r>
              <a:rPr lang="fr-CA" sz="2000" b="1" dirty="0"/>
              <a:t>une seule rangée</a:t>
            </a:r>
            <a:r>
              <a:rPr lang="fr-CA" sz="2000" dirty="0"/>
              <a:t> à la fois.</a:t>
            </a:r>
          </a:p>
          <a:p>
            <a:pPr lvl="2"/>
            <a:r>
              <a:rPr lang="fr-CA" sz="1800" dirty="0"/>
              <a:t> Si vous souhaitez pouvoir modifier </a:t>
            </a:r>
            <a:r>
              <a:rPr lang="fr-CA" sz="1800" b="1" dirty="0"/>
              <a:t>plusieurs rangées</a:t>
            </a:r>
            <a:r>
              <a:rPr lang="fr-CA" sz="1800" dirty="0"/>
              <a:t> d’un seul coup, il faudrait modifier une vue, et un contrôleur </a:t>
            </a:r>
            <a:r>
              <a:rPr lang="fr-CA" sz="1800" u="sng" dirty="0"/>
              <a:t>pour implémenter cette nouvelle opération</a:t>
            </a:r>
            <a:r>
              <a:rPr lang="fr-CA" sz="1800" dirty="0"/>
              <a:t>.</a:t>
            </a:r>
          </a:p>
          <a:p>
            <a:pPr lvl="2"/>
            <a:r>
              <a:rPr lang="fr-CA" sz="1800" dirty="0"/>
              <a:t> Notez que si vous faites </a:t>
            </a:r>
            <a:r>
              <a:rPr lang="fr-CA" sz="1800" b="1" dirty="0"/>
              <a:t>plusieurs</a:t>
            </a:r>
            <a:r>
              <a:rPr lang="fr-CA" sz="1800" dirty="0"/>
              <a:t> </a:t>
            </a:r>
            <a:r>
              <a:rPr lang="fr-CA" sz="1800" dirty="0">
                <a:solidFill>
                  <a:srgbClr val="FA4098"/>
                </a:solidFill>
              </a:rPr>
              <a:t>Add()</a:t>
            </a:r>
            <a:r>
              <a:rPr lang="fr-CA" sz="1800" dirty="0"/>
              <a:t>, </a:t>
            </a:r>
            <a:r>
              <a:rPr lang="fr-CA" sz="1800" dirty="0">
                <a:solidFill>
                  <a:srgbClr val="FA4098"/>
                </a:solidFill>
              </a:rPr>
              <a:t>Update()</a:t>
            </a:r>
            <a:r>
              <a:rPr lang="fr-CA" sz="1800" dirty="0"/>
              <a:t> ou </a:t>
            </a:r>
            <a:r>
              <a:rPr lang="fr-CA" sz="1800" dirty="0" err="1">
                <a:solidFill>
                  <a:srgbClr val="FA4098"/>
                </a:solidFill>
              </a:rPr>
              <a:t>Delete</a:t>
            </a:r>
            <a:r>
              <a:rPr lang="fr-CA" sz="1800" dirty="0">
                <a:solidFill>
                  <a:srgbClr val="FA4098"/>
                </a:solidFill>
              </a:rPr>
              <a:t>()</a:t>
            </a:r>
            <a:r>
              <a:rPr lang="fr-CA" sz="1800" dirty="0"/>
              <a:t> à un </a:t>
            </a:r>
            <a:r>
              <a:rPr lang="fr-CA" sz="1800" dirty="0" err="1">
                <a:solidFill>
                  <a:srgbClr val="FA4098"/>
                </a:solidFill>
              </a:rPr>
              <a:t>DbSet</a:t>
            </a:r>
            <a:r>
              <a:rPr lang="fr-CA" sz="1800" dirty="0"/>
              <a:t> AVANT d’utiliser </a:t>
            </a:r>
            <a:r>
              <a:rPr lang="fr-CA" sz="1800" dirty="0">
                <a:solidFill>
                  <a:srgbClr val="FA4098"/>
                </a:solidFill>
              </a:rPr>
              <a:t>.</a:t>
            </a:r>
            <a:r>
              <a:rPr lang="fr-CA" sz="1800" dirty="0" err="1">
                <a:solidFill>
                  <a:srgbClr val="FA4098"/>
                </a:solidFill>
              </a:rPr>
              <a:t>SaveChangesAsync</a:t>
            </a:r>
            <a:r>
              <a:rPr lang="fr-CA" sz="1800" dirty="0">
                <a:solidFill>
                  <a:srgbClr val="FA4098"/>
                </a:solidFill>
              </a:rPr>
              <a:t>()</a:t>
            </a:r>
            <a:r>
              <a:rPr lang="fr-CA" sz="1800" dirty="0"/>
              <a:t>, Entity Framework, lorsque vous allez finalement appeler </a:t>
            </a:r>
            <a:r>
              <a:rPr lang="fr-CA" sz="1800" dirty="0">
                <a:solidFill>
                  <a:srgbClr val="FA4098"/>
                </a:solidFill>
              </a:rPr>
              <a:t>.</a:t>
            </a:r>
            <a:r>
              <a:rPr lang="fr-CA" sz="1800" dirty="0" err="1">
                <a:solidFill>
                  <a:srgbClr val="FA4098"/>
                </a:solidFill>
              </a:rPr>
              <a:t>SaveChangesAsync</a:t>
            </a:r>
            <a:r>
              <a:rPr lang="fr-CA" sz="1800" dirty="0">
                <a:solidFill>
                  <a:srgbClr val="FA4098"/>
                </a:solidFill>
              </a:rPr>
              <a:t>()</a:t>
            </a:r>
            <a:r>
              <a:rPr lang="fr-CA" sz="1800" dirty="0"/>
              <a:t>, transformera tous vos changements en </a:t>
            </a:r>
            <a:r>
              <a:rPr lang="fr-CA" sz="1800" b="1" u="sng" dirty="0"/>
              <a:t>un seul</a:t>
            </a:r>
            <a:r>
              <a:rPr lang="fr-CA" sz="1800" dirty="0"/>
              <a:t> INSERT, UPDATE, et / ou DELETE qui impactera donc </a:t>
            </a:r>
            <a:r>
              <a:rPr lang="fr-CA" sz="1800" b="1" dirty="0"/>
              <a:t>plusieurs rangées</a:t>
            </a:r>
            <a:r>
              <a:rPr lang="fr-CA" sz="1800" dirty="0"/>
              <a:t> dans la BD. (Plutôt que plusieurs INSERT individuels, par exemple)</a:t>
            </a:r>
          </a:p>
          <a:p>
            <a:pPr lvl="3"/>
            <a:r>
              <a:rPr lang="fr-CA" sz="1600" dirty="0"/>
              <a:t> Assurez-vous que vos </a:t>
            </a:r>
            <a:r>
              <a:rPr lang="fr-CA" sz="1600" dirty="0">
                <a:solidFill>
                  <a:srgbClr val="FA4098"/>
                </a:solidFill>
              </a:rPr>
              <a:t>déclencheurs</a:t>
            </a:r>
            <a:r>
              <a:rPr lang="fr-CA" sz="1600" dirty="0"/>
              <a:t> dans la BD soient </a:t>
            </a:r>
            <a:r>
              <a:rPr lang="fr-CA" sz="1600" b="1" dirty="0"/>
              <a:t>capables de gérer des opérations sur plusieurs rangées</a:t>
            </a:r>
            <a:r>
              <a:rPr lang="fr-CA" sz="1600" dirty="0"/>
              <a:t> !</a:t>
            </a:r>
          </a:p>
          <a:p>
            <a:pPr lvl="3"/>
            <a:endParaRPr lang="fr-CA" sz="1600" dirty="0"/>
          </a:p>
          <a:p>
            <a:pPr lvl="1"/>
            <a:r>
              <a:rPr lang="fr-CA" sz="2000" dirty="0"/>
              <a:t> À chaque fois que </a:t>
            </a:r>
            <a:r>
              <a:rPr lang="fr-CA" sz="2000" dirty="0">
                <a:solidFill>
                  <a:srgbClr val="FA4098"/>
                </a:solidFill>
              </a:rPr>
              <a:t>.</a:t>
            </a:r>
            <a:r>
              <a:rPr lang="fr-CA" sz="2000" dirty="0" err="1">
                <a:solidFill>
                  <a:srgbClr val="FA4098"/>
                </a:solidFill>
              </a:rPr>
              <a:t>SaveChangesAsync</a:t>
            </a:r>
            <a:r>
              <a:rPr lang="fr-CA" sz="2000" dirty="0">
                <a:solidFill>
                  <a:srgbClr val="FA4098"/>
                </a:solidFill>
              </a:rPr>
              <a:t>()</a:t>
            </a:r>
            <a:r>
              <a:rPr lang="fr-CA" sz="2000" dirty="0"/>
              <a:t> est appelée, Entity Framework crée une </a:t>
            </a:r>
            <a:r>
              <a:rPr lang="fr-CA" sz="2000" dirty="0">
                <a:solidFill>
                  <a:srgbClr val="FA4098"/>
                </a:solidFill>
              </a:rPr>
              <a:t>transaction</a:t>
            </a:r>
            <a:r>
              <a:rPr lang="fr-CA" sz="2000" dirty="0"/>
              <a:t> (semaine 6) avec toutes les opérations effectuées depuis le dernier appel de </a:t>
            </a:r>
            <a:r>
              <a:rPr lang="fr-CA" sz="2000" dirty="0">
                <a:solidFill>
                  <a:srgbClr val="FA4098"/>
                </a:solidFill>
              </a:rPr>
              <a:t>.</a:t>
            </a:r>
            <a:r>
              <a:rPr lang="fr-CA" sz="2000" dirty="0" err="1">
                <a:solidFill>
                  <a:srgbClr val="FA4098"/>
                </a:solidFill>
              </a:rPr>
              <a:t>SaveChangesAsync</a:t>
            </a:r>
            <a:r>
              <a:rPr lang="fr-CA" sz="2000" dirty="0">
                <a:solidFill>
                  <a:srgbClr val="FA4098"/>
                </a:solidFill>
              </a:rPr>
              <a:t>()</a:t>
            </a:r>
            <a:r>
              <a:rPr lang="fr-CA" sz="2000" dirty="0"/>
              <a:t>. Cette </a:t>
            </a:r>
            <a:r>
              <a:rPr lang="fr-CA" sz="2000" dirty="0">
                <a:solidFill>
                  <a:srgbClr val="FA4098"/>
                </a:solidFill>
              </a:rPr>
              <a:t>transaction</a:t>
            </a:r>
            <a:r>
              <a:rPr lang="fr-CA" sz="2000" dirty="0"/>
              <a:t> réussie complètement ou échoue complètement. (Elle </a:t>
            </a:r>
            <a:r>
              <a:rPr lang="fr-CA" sz="2000" b="1" u="sng" dirty="0"/>
              <a:t>rollback</a:t>
            </a:r>
            <a:r>
              <a:rPr lang="fr-CA" sz="2000" dirty="0"/>
              <a:t> entièrement s’il y a une erreur quelconque)</a:t>
            </a:r>
          </a:p>
          <a:p>
            <a:endParaRPr lang="fr-CA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5545D98A-C25F-E362-0547-BE5800537C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Interaction avec la BD</a:t>
            </a:r>
          </a:p>
        </p:txBody>
      </p:sp>
    </p:spTree>
    <p:extLst>
      <p:ext uri="{BB962C8B-B14F-4D97-AF65-F5344CB8AC3E}">
        <p14:creationId xmlns:p14="http://schemas.microsoft.com/office/powerpoint/2010/main" val="16229555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91D18FA0-C919-AA49-2EF0-8B79E39819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50572"/>
            <a:ext cx="10512000" cy="5707428"/>
          </a:xfrm>
        </p:spPr>
        <p:txBody>
          <a:bodyPr/>
          <a:lstStyle/>
          <a:p>
            <a:r>
              <a:rPr lang="fr-CA" dirty="0"/>
              <a:t> Select (</a:t>
            </a:r>
            <a:r>
              <a:rPr lang="fr-CA" dirty="0" err="1"/>
              <a:t>Retrieve</a:t>
            </a:r>
            <a:r>
              <a:rPr lang="fr-CA" dirty="0"/>
              <a:t>)</a:t>
            </a:r>
          </a:p>
          <a:p>
            <a:pPr lvl="1"/>
            <a:r>
              <a:rPr lang="fr-CA" dirty="0"/>
              <a:t> Quelques précisions pour les </a:t>
            </a:r>
            <a:r>
              <a:rPr lang="fr-CA" dirty="0" err="1">
                <a:solidFill>
                  <a:srgbClr val="FA4098"/>
                </a:solidFill>
              </a:rPr>
              <a:t>DbSet</a:t>
            </a:r>
            <a:r>
              <a:rPr lang="fr-CA" dirty="0"/>
              <a:t> et les opérations </a:t>
            </a:r>
            <a:r>
              <a:rPr lang="fr-CA" dirty="0" err="1"/>
              <a:t>retrieve</a:t>
            </a:r>
            <a:endParaRPr lang="fr-CA" dirty="0"/>
          </a:p>
          <a:p>
            <a:pPr lvl="2"/>
            <a:r>
              <a:rPr lang="fr-CA" dirty="0"/>
              <a:t> Les </a:t>
            </a:r>
            <a:r>
              <a:rPr lang="fr-CA" dirty="0" err="1">
                <a:solidFill>
                  <a:srgbClr val="FA4098"/>
                </a:solidFill>
              </a:rPr>
              <a:t>DbSet</a:t>
            </a:r>
            <a:r>
              <a:rPr lang="fr-CA" dirty="0"/>
              <a:t>, situés dans le </a:t>
            </a:r>
            <a:r>
              <a:rPr lang="fr-CA" dirty="0" err="1">
                <a:solidFill>
                  <a:srgbClr val="FA4098"/>
                </a:solidFill>
              </a:rPr>
              <a:t>DbContext</a:t>
            </a:r>
            <a:r>
              <a:rPr lang="fr-CA" dirty="0"/>
              <a:t> et avec lesquels nos contrôleurs interagissent ne sont pas une « copie » des tables dans la BD. (Ça voudrait dire charger la BD en entier dans l’application Web </a:t>
            </a:r>
            <a:r>
              <a:rPr lang="en-CA" dirty="0"/>
              <a:t>😬💀</a:t>
            </a:r>
            <a:r>
              <a:rPr lang="fr-CA" dirty="0"/>
              <a:t>)</a:t>
            </a:r>
          </a:p>
          <a:p>
            <a:pPr lvl="2"/>
            <a:r>
              <a:rPr lang="fr-CA" dirty="0"/>
              <a:t> Les </a:t>
            </a:r>
            <a:r>
              <a:rPr lang="fr-CA" dirty="0" err="1">
                <a:solidFill>
                  <a:srgbClr val="FA4098"/>
                </a:solidFill>
              </a:rPr>
              <a:t>DbSet</a:t>
            </a:r>
            <a:r>
              <a:rPr lang="fr-CA" dirty="0"/>
              <a:t> sont simplement une « porte » ou une « référence » vers nos tables de la BD.</a:t>
            </a:r>
          </a:p>
          <a:p>
            <a:pPr lvl="3"/>
            <a:r>
              <a:rPr lang="fr-CA" dirty="0"/>
              <a:t> Cela dit, lorsqu’on fait </a:t>
            </a:r>
            <a:r>
              <a:rPr lang="fr-CA" dirty="0" err="1">
                <a:solidFill>
                  <a:srgbClr val="FA4098"/>
                </a:solidFill>
              </a:rPr>
              <a:t>ToListAsync</a:t>
            </a:r>
            <a:r>
              <a:rPr lang="fr-CA" dirty="0">
                <a:solidFill>
                  <a:srgbClr val="FA4098"/>
                </a:solidFill>
              </a:rPr>
              <a:t>()</a:t>
            </a:r>
            <a:r>
              <a:rPr lang="fr-CA" dirty="0"/>
              <a:t> sur un </a:t>
            </a:r>
            <a:r>
              <a:rPr lang="fr-CA" dirty="0" err="1">
                <a:solidFill>
                  <a:srgbClr val="FA4098"/>
                </a:solidFill>
              </a:rPr>
              <a:t>DbSet</a:t>
            </a:r>
            <a:r>
              <a:rPr lang="fr-CA" dirty="0"/>
              <a:t>, la table en </a:t>
            </a:r>
            <a:r>
              <a:rPr lang="fr-CA" b="1" u="sng" dirty="0"/>
              <a:t>entier</a:t>
            </a:r>
            <a:r>
              <a:rPr lang="fr-CA" dirty="0"/>
              <a:t> est chargée dans l’appli ! Si on avait utilisé certains </a:t>
            </a:r>
            <a:r>
              <a:rPr lang="fr-CA" b="1" dirty="0"/>
              <a:t>filtres</a:t>
            </a:r>
            <a:r>
              <a:rPr lang="fr-CA" dirty="0"/>
              <a:t> avant de faire </a:t>
            </a:r>
            <a:r>
              <a:rPr lang="fr-CA" dirty="0" err="1">
                <a:solidFill>
                  <a:srgbClr val="FA4098"/>
                </a:solidFill>
              </a:rPr>
              <a:t>ToListAsync</a:t>
            </a:r>
            <a:r>
              <a:rPr lang="fr-CA" dirty="0">
                <a:solidFill>
                  <a:srgbClr val="FA4098"/>
                </a:solidFill>
              </a:rPr>
              <a:t>()</a:t>
            </a:r>
            <a:r>
              <a:rPr lang="fr-CA" dirty="0"/>
              <a:t>, une quantité plus raisonnable de données aurait pu être chargée :</a:t>
            </a:r>
          </a:p>
          <a:p>
            <a:pPr lvl="3"/>
            <a:endParaRPr lang="fr-CA" dirty="0"/>
          </a:p>
          <a:p>
            <a:pPr lvl="3"/>
            <a:endParaRPr lang="fr-CA" dirty="0"/>
          </a:p>
          <a:p>
            <a:pPr lvl="3"/>
            <a:endParaRPr lang="fr-CA" dirty="0"/>
          </a:p>
          <a:p>
            <a:pPr marL="1371600" lvl="3" indent="0">
              <a:buNone/>
            </a:pPr>
            <a:endParaRPr lang="fr-CA" dirty="0"/>
          </a:p>
          <a:p>
            <a:pPr lvl="3"/>
            <a:endParaRPr lang="fr-CA" dirty="0"/>
          </a:p>
          <a:p>
            <a:pPr lvl="3"/>
            <a:r>
              <a:rPr lang="fr-CA" dirty="0"/>
              <a:t> C’est seulement au moment de faire </a:t>
            </a:r>
            <a:r>
              <a:rPr lang="fr-CA" dirty="0" err="1">
                <a:solidFill>
                  <a:srgbClr val="FA4098"/>
                </a:solidFill>
              </a:rPr>
              <a:t>ToListAsync</a:t>
            </a:r>
            <a:r>
              <a:rPr lang="fr-CA" dirty="0">
                <a:solidFill>
                  <a:srgbClr val="FA4098"/>
                </a:solidFill>
              </a:rPr>
              <a:t>()</a:t>
            </a:r>
            <a:r>
              <a:rPr lang="fr-CA" dirty="0"/>
              <a:t> qu’Entity Framework envoie une requête </a:t>
            </a:r>
            <a:r>
              <a:rPr lang="fr-CA" dirty="0">
                <a:solidFill>
                  <a:srgbClr val="FA4098"/>
                </a:solidFill>
              </a:rPr>
              <a:t>SELECT</a:t>
            </a:r>
            <a:r>
              <a:rPr lang="fr-CA" dirty="0"/>
              <a:t> à la BD pour convertir les données en </a:t>
            </a:r>
            <a:r>
              <a:rPr lang="fr-CA" dirty="0">
                <a:solidFill>
                  <a:srgbClr val="FA4098"/>
                </a:solidFill>
              </a:rPr>
              <a:t>liste C#</a:t>
            </a:r>
            <a:r>
              <a:rPr lang="fr-CA" dirty="0"/>
              <a:t>. Donc plus on applique de filtres avant de faire </a:t>
            </a:r>
            <a:r>
              <a:rPr lang="fr-CA" dirty="0" err="1">
                <a:solidFill>
                  <a:srgbClr val="FA4098"/>
                </a:solidFill>
              </a:rPr>
              <a:t>ToListAsync</a:t>
            </a:r>
            <a:r>
              <a:rPr lang="fr-CA" dirty="0">
                <a:solidFill>
                  <a:srgbClr val="FA4098"/>
                </a:solidFill>
              </a:rPr>
              <a:t>()</a:t>
            </a:r>
            <a:r>
              <a:rPr lang="fr-CA" dirty="0"/>
              <a:t>, mieux c’est pour limiter la quantité de données à charger.</a:t>
            </a: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5545D98A-C25F-E362-0547-BE5800537C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Interaction avec la BD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1AF0EA97-1382-0369-8F0E-541BBA6766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4111" y="4316979"/>
            <a:ext cx="5166089" cy="319216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63C2C867-DF46-CB55-A6AF-B24B09A8D1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320" y="4336899"/>
            <a:ext cx="4569585" cy="309220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  <p:sp>
        <p:nvSpPr>
          <p:cNvPr id="10" name="Flèche : droite 9">
            <a:extLst>
              <a:ext uri="{FF2B5EF4-FFF2-40B4-BE49-F238E27FC236}">
                <a16:creationId xmlns:a16="http://schemas.microsoft.com/office/drawing/2014/main" id="{ED5325E7-BA83-3463-1B9E-BD7A29BB32E1}"/>
              </a:ext>
            </a:extLst>
          </p:cNvPr>
          <p:cNvSpPr/>
          <p:nvPr/>
        </p:nvSpPr>
        <p:spPr>
          <a:xfrm>
            <a:off x="5482145" y="4291980"/>
            <a:ext cx="557503" cy="369213"/>
          </a:xfrm>
          <a:prstGeom prst="rightArrow">
            <a:avLst/>
          </a:prstGeom>
          <a:solidFill>
            <a:srgbClr val="739C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64DBFFF9-9EE2-A7C9-4781-F3199E49E6D9}"/>
              </a:ext>
            </a:extLst>
          </p:cNvPr>
          <p:cNvSpPr txBox="1"/>
          <p:nvPr/>
        </p:nvSpPr>
        <p:spPr>
          <a:xfrm>
            <a:off x="741319" y="4672944"/>
            <a:ext cx="48192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400" dirty="0">
                <a:solidFill>
                  <a:srgbClr val="739CD1"/>
                </a:solidFill>
              </a:rPr>
              <a:t>• Ceci risque d’avoir un impact très mauvais sur la performance si la table récupérée est lourde.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06E0BA99-00D2-D99E-7DEE-A3E4A3052EDF}"/>
              </a:ext>
            </a:extLst>
          </p:cNvPr>
          <p:cNvSpPr txBox="1"/>
          <p:nvPr/>
        </p:nvSpPr>
        <p:spPr>
          <a:xfrm>
            <a:off x="6094200" y="4661193"/>
            <a:ext cx="5861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400" dirty="0">
                <a:solidFill>
                  <a:srgbClr val="739CD1"/>
                </a:solidFill>
              </a:rPr>
              <a:t>• Ceci serait plus raisonnable. (Par exemple) Bien entendu, ne garder que les 50 premières rangées n’est pas forcément adapté à toutes les situations.</a:t>
            </a:r>
          </a:p>
        </p:txBody>
      </p:sp>
    </p:spTree>
    <p:extLst>
      <p:ext uri="{BB962C8B-B14F-4D97-AF65-F5344CB8AC3E}">
        <p14:creationId xmlns:p14="http://schemas.microsoft.com/office/powerpoint/2010/main" val="7772420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FFA443D2-D89B-2B31-D82E-5CFBBBA2AD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 Génération d’un projet Web DB-First</a:t>
            </a:r>
          </a:p>
          <a:p>
            <a:pPr lvl="1"/>
            <a:r>
              <a:rPr lang="fr-CA" dirty="0"/>
              <a:t> Dans les prochaines diapositives, nous aborderons un exemple complet de génération d’un projet Web ASP.NET Core utilisant une base de données existante.</a:t>
            </a:r>
          </a:p>
          <a:p>
            <a:pPr lvl="2"/>
            <a:r>
              <a:rPr lang="fr-CA" dirty="0"/>
              <a:t> Création du </a:t>
            </a:r>
            <a:r>
              <a:rPr lang="fr-CA" dirty="0">
                <a:solidFill>
                  <a:srgbClr val="FA4098"/>
                </a:solidFill>
              </a:rPr>
              <a:t>projet</a:t>
            </a:r>
            <a:r>
              <a:rPr lang="fr-CA" dirty="0"/>
              <a:t> </a:t>
            </a:r>
            <a:r>
              <a:rPr lang="fr-CA" dirty="0" err="1"/>
              <a:t>ASP.Net</a:t>
            </a:r>
            <a:r>
              <a:rPr lang="fr-CA" dirty="0"/>
              <a:t> Core MVC</a:t>
            </a:r>
          </a:p>
          <a:p>
            <a:pPr lvl="2"/>
            <a:r>
              <a:rPr lang="fr-CA" dirty="0"/>
              <a:t> </a:t>
            </a:r>
            <a:r>
              <a:rPr lang="fr-CA" dirty="0">
                <a:solidFill>
                  <a:srgbClr val="FA4098"/>
                </a:solidFill>
              </a:rPr>
              <a:t>Connexion</a:t>
            </a:r>
            <a:r>
              <a:rPr lang="fr-CA" dirty="0"/>
              <a:t> à la base de données SQL Server existante</a:t>
            </a:r>
          </a:p>
          <a:p>
            <a:pPr lvl="2"/>
            <a:r>
              <a:rPr lang="fr-CA" dirty="0"/>
              <a:t> Génération du </a:t>
            </a:r>
            <a:r>
              <a:rPr lang="fr-CA" dirty="0" err="1">
                <a:solidFill>
                  <a:srgbClr val="FA4098"/>
                </a:solidFill>
              </a:rPr>
              <a:t>DbContext</a:t>
            </a:r>
            <a:r>
              <a:rPr lang="fr-CA" dirty="0"/>
              <a:t> et des </a:t>
            </a:r>
            <a:r>
              <a:rPr lang="fr-CA" dirty="0">
                <a:solidFill>
                  <a:srgbClr val="FA4098"/>
                </a:solidFill>
              </a:rPr>
              <a:t>modèles</a:t>
            </a:r>
          </a:p>
          <a:p>
            <a:pPr lvl="2"/>
            <a:r>
              <a:rPr lang="fr-CA" dirty="0"/>
              <a:t> Génération des </a:t>
            </a:r>
            <a:r>
              <a:rPr lang="fr-CA" dirty="0">
                <a:solidFill>
                  <a:srgbClr val="FA4098"/>
                </a:solidFill>
              </a:rPr>
              <a:t>contrôleurs</a:t>
            </a:r>
          </a:p>
          <a:p>
            <a:pPr lvl="2"/>
            <a:r>
              <a:rPr lang="fr-CA" dirty="0"/>
              <a:t> Générations des </a:t>
            </a:r>
            <a:r>
              <a:rPr lang="fr-CA" dirty="0">
                <a:solidFill>
                  <a:srgbClr val="FA4098"/>
                </a:solidFill>
              </a:rPr>
              <a:t>vues</a:t>
            </a: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7D67C88A-DF4D-CDF3-C6F5-A64467B39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Génération d’un projet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CEF8854B-6BC0-F506-35FA-9B614F1804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3328" y="3845165"/>
            <a:ext cx="6020562" cy="2837886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297767AD-2982-EB28-99C1-202BF6F4A50B}"/>
              </a:ext>
            </a:extLst>
          </p:cNvPr>
          <p:cNvSpPr txBox="1"/>
          <p:nvPr/>
        </p:nvSpPr>
        <p:spPr>
          <a:xfrm>
            <a:off x="7692009" y="3339079"/>
            <a:ext cx="3182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dirty="0">
                <a:solidFill>
                  <a:srgbClr val="73B3D1"/>
                </a:solidFill>
              </a:rPr>
              <a:t>BD utilisée pour cet exemple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ADF8D1CC-6136-1D9E-415E-53EF958B05C2}"/>
              </a:ext>
            </a:extLst>
          </p:cNvPr>
          <p:cNvSpPr txBox="1"/>
          <p:nvPr/>
        </p:nvSpPr>
        <p:spPr>
          <a:xfrm>
            <a:off x="187662" y="5022843"/>
            <a:ext cx="5573525" cy="147732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CA" dirty="0">
                <a:solidFill>
                  <a:srgbClr val="73B3D1"/>
                </a:solidFill>
              </a:rPr>
              <a:t>• Précision : Certaines étapes sont à prendre ou à laisser. (Notamment pour les contrôleurs et les vues)</a:t>
            </a:r>
          </a:p>
          <a:p>
            <a:r>
              <a:rPr lang="fr-CA" dirty="0">
                <a:solidFill>
                  <a:srgbClr val="73B3D1"/>
                </a:solidFill>
              </a:rPr>
              <a:t>• Si vous êtes très à l’aise avec ASP.NET Core, n’hésitez pas à suivre votre propre route, tant que tout fonctionne tel que demandé. (Et que c’est DB-First !)</a:t>
            </a:r>
          </a:p>
        </p:txBody>
      </p:sp>
    </p:spTree>
    <p:extLst>
      <p:ext uri="{BB962C8B-B14F-4D97-AF65-F5344CB8AC3E}">
        <p14:creationId xmlns:p14="http://schemas.microsoft.com/office/powerpoint/2010/main" val="3593157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91D18FA0-C919-AA49-2EF0-8B79E39819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50572"/>
            <a:ext cx="10512000" cy="5707428"/>
          </a:xfrm>
        </p:spPr>
        <p:txBody>
          <a:bodyPr/>
          <a:lstStyle/>
          <a:p>
            <a:r>
              <a:rPr lang="fr-CA" dirty="0"/>
              <a:t> Select (</a:t>
            </a:r>
            <a:r>
              <a:rPr lang="fr-CA" dirty="0" err="1"/>
              <a:t>Retrieve</a:t>
            </a:r>
            <a:r>
              <a:rPr lang="fr-CA" dirty="0"/>
              <a:t>)</a:t>
            </a:r>
          </a:p>
          <a:p>
            <a:pPr lvl="1"/>
            <a:r>
              <a:rPr lang="fr-CA" dirty="0"/>
              <a:t> Quelques précisions pour les </a:t>
            </a:r>
            <a:r>
              <a:rPr lang="fr-CA" dirty="0" err="1">
                <a:solidFill>
                  <a:srgbClr val="FA4098"/>
                </a:solidFill>
              </a:rPr>
              <a:t>DbSet</a:t>
            </a:r>
            <a:r>
              <a:rPr lang="fr-CA" dirty="0"/>
              <a:t> et les opérations </a:t>
            </a:r>
            <a:r>
              <a:rPr lang="fr-CA" dirty="0" err="1"/>
              <a:t>retrieve</a:t>
            </a:r>
            <a:endParaRPr lang="fr-CA" dirty="0"/>
          </a:p>
          <a:p>
            <a:pPr lvl="2"/>
            <a:endParaRPr lang="fr-CA" dirty="0"/>
          </a:p>
          <a:p>
            <a:pPr lvl="2"/>
            <a:endParaRPr lang="fr-CA" dirty="0"/>
          </a:p>
          <a:p>
            <a:pPr lvl="2"/>
            <a:r>
              <a:rPr lang="fr-CA" dirty="0"/>
              <a:t> Pas d’inquiétude ! Pour le moment utilisez la méthode de </a:t>
            </a:r>
            <a:r>
              <a:rPr lang="fr-CA" b="1" dirty="0"/>
              <a:t>gauche</a:t>
            </a:r>
            <a:r>
              <a:rPr lang="fr-CA" dirty="0"/>
              <a:t>. (Et appliquez les </a:t>
            </a:r>
            <a:r>
              <a:rPr lang="fr-CA" dirty="0">
                <a:solidFill>
                  <a:srgbClr val="FA4098"/>
                </a:solidFill>
              </a:rPr>
              <a:t>filtres</a:t>
            </a:r>
            <a:r>
              <a:rPr lang="fr-CA" dirty="0"/>
              <a:t> </a:t>
            </a:r>
            <a:r>
              <a:rPr lang="fr-CA" b="1" u="sng" dirty="0"/>
              <a:t>après</a:t>
            </a:r>
            <a:r>
              <a:rPr lang="fr-CA" dirty="0"/>
              <a:t>) Nous aborderons une meilleure stratégie lors de la semaine sur la performance.</a:t>
            </a:r>
          </a:p>
          <a:p>
            <a:pPr lvl="3"/>
            <a:endParaRPr lang="fr-CA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5545D98A-C25F-E362-0547-BE5800537C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Interaction avec la BD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3B20AD9-EEDE-F716-4410-44CC09EE6F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2607" y="2177283"/>
            <a:ext cx="5166089" cy="319216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B44BC420-C3D9-2B80-9F76-F4FDB98311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816" y="2197203"/>
            <a:ext cx="4569585" cy="309220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  <p:sp>
        <p:nvSpPr>
          <p:cNvPr id="6" name="Flèche : droite 5">
            <a:extLst>
              <a:ext uri="{FF2B5EF4-FFF2-40B4-BE49-F238E27FC236}">
                <a16:creationId xmlns:a16="http://schemas.microsoft.com/office/drawing/2014/main" id="{C16E1CAB-09EB-34A1-AEAA-C3DC5E9452D8}"/>
              </a:ext>
            </a:extLst>
          </p:cNvPr>
          <p:cNvSpPr/>
          <p:nvPr/>
        </p:nvSpPr>
        <p:spPr>
          <a:xfrm>
            <a:off x="5640641" y="2152284"/>
            <a:ext cx="557503" cy="369213"/>
          </a:xfrm>
          <a:prstGeom prst="rightArrow">
            <a:avLst/>
          </a:prstGeom>
          <a:solidFill>
            <a:srgbClr val="739C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5335666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91D18FA0-C919-AA49-2EF0-8B79E39819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 Select (</a:t>
            </a:r>
            <a:r>
              <a:rPr lang="fr-CA" dirty="0" err="1"/>
              <a:t>Retrieve</a:t>
            </a:r>
            <a:r>
              <a:rPr lang="fr-CA" dirty="0"/>
              <a:t>)</a:t>
            </a:r>
          </a:p>
          <a:p>
            <a:pPr lvl="1"/>
            <a:r>
              <a:rPr lang="fr-CA" dirty="0"/>
              <a:t> Nous utiliserons des opérations </a:t>
            </a:r>
            <a:r>
              <a:rPr lang="fr-CA" dirty="0">
                <a:solidFill>
                  <a:srgbClr val="FA4098"/>
                </a:solidFill>
              </a:rPr>
              <a:t>LINQ</a:t>
            </a:r>
            <a:r>
              <a:rPr lang="fr-CA" dirty="0"/>
              <a:t> sur les </a:t>
            </a:r>
            <a:r>
              <a:rPr lang="fr-CA" dirty="0" err="1">
                <a:solidFill>
                  <a:srgbClr val="FA4098"/>
                </a:solidFill>
              </a:rPr>
              <a:t>DbSet</a:t>
            </a:r>
            <a:r>
              <a:rPr lang="fr-CA" dirty="0"/>
              <a:t>.</a:t>
            </a:r>
          </a:p>
          <a:p>
            <a:pPr lvl="2"/>
            <a:r>
              <a:rPr lang="fr-CA" dirty="0"/>
              <a:t> Les opérations LINQ peuvent être réalisées dans les contrôleurs et dans les vues :</a:t>
            </a:r>
          </a:p>
          <a:p>
            <a:pPr lvl="2"/>
            <a:endParaRPr lang="fr-CA" dirty="0"/>
          </a:p>
          <a:p>
            <a:pPr lvl="2"/>
            <a:endParaRPr lang="fr-CA" dirty="0"/>
          </a:p>
          <a:p>
            <a:pPr lvl="2"/>
            <a:endParaRPr lang="fr-CA" dirty="0"/>
          </a:p>
          <a:p>
            <a:pPr lvl="2"/>
            <a:endParaRPr lang="fr-CA" dirty="0"/>
          </a:p>
          <a:p>
            <a:pPr lvl="2"/>
            <a:endParaRPr lang="fr-CA" dirty="0"/>
          </a:p>
          <a:p>
            <a:pPr lvl="2"/>
            <a:endParaRPr lang="fr-CA" dirty="0"/>
          </a:p>
          <a:p>
            <a:pPr lvl="2"/>
            <a:endParaRPr lang="fr-CA" dirty="0"/>
          </a:p>
          <a:p>
            <a:pPr lvl="2"/>
            <a:endParaRPr lang="fr-CA" dirty="0"/>
          </a:p>
          <a:p>
            <a:pPr lvl="2"/>
            <a:endParaRPr lang="fr-CA" dirty="0"/>
          </a:p>
          <a:p>
            <a:pPr lvl="2"/>
            <a:r>
              <a:rPr lang="fr-CA" dirty="0"/>
              <a:t> Rappel : Les opérations LINQ peuvent être </a:t>
            </a:r>
            <a:r>
              <a:rPr lang="fr-CA" b="1" dirty="0"/>
              <a:t>enchaînées</a:t>
            </a:r>
            <a:r>
              <a:rPr lang="fr-CA" dirty="0"/>
              <a:t> sur la même expression.</a:t>
            </a: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5545D98A-C25F-E362-0547-BE5800537C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Interaction avec la BD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9B148254-948B-8F1D-20A6-A58A8F9905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5840" y="3429000"/>
            <a:ext cx="4848902" cy="285790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D6C0704B-A1E8-81C0-35E5-3295422FA9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2059" y="3023642"/>
            <a:ext cx="4996464" cy="225939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D5E4849E-E402-4B54-3965-F9F926C045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78" y="3023642"/>
            <a:ext cx="5298670" cy="1246746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1607FCAA-3ADE-A8F1-A513-C94E2F8320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178" y="4427663"/>
            <a:ext cx="5298670" cy="659776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35803B3C-521C-D147-A832-DECDBA2227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5785" y="5854415"/>
            <a:ext cx="9507277" cy="476316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C6337B63-88CC-47F4-4F48-AF105DCE1733}"/>
              </a:ext>
            </a:extLst>
          </p:cNvPr>
          <p:cNvSpPr txBox="1"/>
          <p:nvPr/>
        </p:nvSpPr>
        <p:spPr>
          <a:xfrm>
            <a:off x="3584448" y="4427663"/>
            <a:ext cx="20610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100" dirty="0">
                <a:solidFill>
                  <a:srgbClr val="FA4098"/>
                </a:solidFill>
              </a:rPr>
              <a:t>Même chose, sur une seule ligne</a:t>
            </a:r>
          </a:p>
        </p:txBody>
      </p: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C0D8D5A2-259C-05CB-8459-ADEC658FE70A}"/>
              </a:ext>
            </a:extLst>
          </p:cNvPr>
          <p:cNvCxnSpPr>
            <a:cxnSpLocks/>
          </p:cNvCxnSpPr>
          <p:nvPr/>
        </p:nvCxnSpPr>
        <p:spPr>
          <a:xfrm>
            <a:off x="6059424" y="2542032"/>
            <a:ext cx="0" cy="2615184"/>
          </a:xfrm>
          <a:prstGeom prst="line">
            <a:avLst/>
          </a:prstGeom>
          <a:ln w="19050">
            <a:solidFill>
              <a:srgbClr val="739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ZoneTexte 9">
            <a:extLst>
              <a:ext uri="{FF2B5EF4-FFF2-40B4-BE49-F238E27FC236}">
                <a16:creationId xmlns:a16="http://schemas.microsoft.com/office/drawing/2014/main" id="{D881A8D6-2740-6504-F3BA-51B8FE413AB3}"/>
              </a:ext>
            </a:extLst>
          </p:cNvPr>
          <p:cNvSpPr txBox="1"/>
          <p:nvPr/>
        </p:nvSpPr>
        <p:spPr>
          <a:xfrm>
            <a:off x="1121664" y="2577387"/>
            <a:ext cx="3773422" cy="376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dirty="0">
                <a:solidFill>
                  <a:srgbClr val="739CD1"/>
                </a:solidFill>
              </a:rPr>
              <a:t>Dans un contrôleur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2F883058-C566-DBD6-3CC6-9341704B70D0}"/>
              </a:ext>
            </a:extLst>
          </p:cNvPr>
          <p:cNvSpPr txBox="1"/>
          <p:nvPr/>
        </p:nvSpPr>
        <p:spPr>
          <a:xfrm>
            <a:off x="7313580" y="2577387"/>
            <a:ext cx="3773422" cy="376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dirty="0">
                <a:solidFill>
                  <a:srgbClr val="739CD1"/>
                </a:solidFill>
              </a:rPr>
              <a:t>Dans une vue </a:t>
            </a:r>
            <a:r>
              <a:rPr lang="fr-CA" dirty="0" err="1">
                <a:solidFill>
                  <a:srgbClr val="739CD1"/>
                </a:solidFill>
              </a:rPr>
              <a:t>Razor</a:t>
            </a:r>
            <a:endParaRPr lang="fr-CA" dirty="0">
              <a:solidFill>
                <a:srgbClr val="739CD1"/>
              </a:solidFill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5EEBC26C-EC9F-34FA-594D-F363848798AE}"/>
              </a:ext>
            </a:extLst>
          </p:cNvPr>
          <p:cNvSpPr txBox="1"/>
          <p:nvPr/>
        </p:nvSpPr>
        <p:spPr>
          <a:xfrm>
            <a:off x="6621501" y="3868556"/>
            <a:ext cx="51706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>
                <a:solidFill>
                  <a:srgbClr val="739CD1"/>
                </a:solidFill>
              </a:rPr>
              <a:t>N’oubliez pas d’envoyer une </a:t>
            </a:r>
            <a:r>
              <a:rPr lang="fr-CA" b="1" u="sng" dirty="0">
                <a:solidFill>
                  <a:srgbClr val="739CD1"/>
                </a:solidFill>
              </a:rPr>
              <a:t>liste</a:t>
            </a:r>
            <a:r>
              <a:rPr lang="fr-CA" dirty="0">
                <a:solidFill>
                  <a:srgbClr val="739CD1"/>
                </a:solidFill>
              </a:rPr>
              <a:t> de la donnée de votre choix à la vue via le </a:t>
            </a:r>
            <a:r>
              <a:rPr lang="fr-CA" b="1" dirty="0">
                <a:solidFill>
                  <a:srgbClr val="739CD1"/>
                </a:solidFill>
                <a:highlight>
                  <a:srgbClr val="FFFF00"/>
                </a:highlight>
              </a:rPr>
              <a:t>@model</a:t>
            </a:r>
            <a:r>
              <a:rPr lang="fr-CA" dirty="0">
                <a:solidFill>
                  <a:srgbClr val="739CD1"/>
                </a:solidFill>
              </a:rPr>
              <a:t> pour pouvoir utiliser des opérations LINQ dans la vue !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FD36778-E0AF-2E63-28F2-3DD837A74C1D}"/>
              </a:ext>
            </a:extLst>
          </p:cNvPr>
          <p:cNvSpPr/>
          <p:nvPr/>
        </p:nvSpPr>
        <p:spPr>
          <a:xfrm>
            <a:off x="3358896" y="5913120"/>
            <a:ext cx="713232" cy="333794"/>
          </a:xfrm>
          <a:prstGeom prst="rect">
            <a:avLst/>
          </a:prstGeom>
          <a:noFill/>
          <a:ln>
            <a:solidFill>
              <a:srgbClr val="FA409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D26E51C-0E36-20FC-E5FD-836EE4542BC4}"/>
              </a:ext>
            </a:extLst>
          </p:cNvPr>
          <p:cNvSpPr/>
          <p:nvPr/>
        </p:nvSpPr>
        <p:spPr>
          <a:xfrm>
            <a:off x="7198754" y="5918966"/>
            <a:ext cx="969885" cy="333794"/>
          </a:xfrm>
          <a:prstGeom prst="rect">
            <a:avLst/>
          </a:prstGeom>
          <a:noFill/>
          <a:ln>
            <a:solidFill>
              <a:srgbClr val="FA409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5C6A78D-9DED-7BEC-5F60-6E0B20247E02}"/>
              </a:ext>
            </a:extLst>
          </p:cNvPr>
          <p:cNvSpPr/>
          <p:nvPr/>
        </p:nvSpPr>
        <p:spPr>
          <a:xfrm>
            <a:off x="9608481" y="5913120"/>
            <a:ext cx="614511" cy="333794"/>
          </a:xfrm>
          <a:prstGeom prst="rect">
            <a:avLst/>
          </a:prstGeom>
          <a:noFill/>
          <a:ln>
            <a:solidFill>
              <a:srgbClr val="FA409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59210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91D18FA0-C919-AA49-2EF0-8B79E39819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 Select (</a:t>
            </a:r>
            <a:r>
              <a:rPr lang="fr-CA" dirty="0" err="1"/>
              <a:t>Retrieve</a:t>
            </a:r>
            <a:r>
              <a:rPr lang="fr-CA" dirty="0"/>
              <a:t>)</a:t>
            </a:r>
          </a:p>
          <a:p>
            <a:pPr lvl="1"/>
            <a:r>
              <a:rPr lang="fr-CA" dirty="0"/>
              <a:t> </a:t>
            </a:r>
            <a:r>
              <a:rPr lang="fr-CA" dirty="0" err="1">
                <a:solidFill>
                  <a:srgbClr val="FA4098"/>
                </a:solidFill>
              </a:rPr>
              <a:t>Where</a:t>
            </a:r>
            <a:endParaRPr lang="fr-CA" dirty="0">
              <a:solidFill>
                <a:srgbClr val="FA4098"/>
              </a:solidFill>
            </a:endParaRP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5545D98A-C25F-E362-0547-BE5800537C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Interaction avec la BD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0FD7156E-DAE4-CD94-61B5-199FA5D4E0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318" y="2982753"/>
            <a:ext cx="5925377" cy="409632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2A922830-A30E-466D-1D07-B2C66673C0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7718" y="2982753"/>
            <a:ext cx="4086795" cy="743054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E68A63AF-547C-5B18-9D7C-0D9AD38D62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691" y="5171410"/>
            <a:ext cx="6547104" cy="420326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27413CF4-F22C-8D56-B793-7A428AD4DD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7696" y="5177721"/>
            <a:ext cx="4700386" cy="529707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51D364A0-F94E-BE83-2585-7CD4FB5ACCD0}"/>
              </a:ext>
            </a:extLst>
          </p:cNvPr>
          <p:cNvCxnSpPr>
            <a:cxnSpLocks/>
          </p:cNvCxnSpPr>
          <p:nvPr/>
        </p:nvCxnSpPr>
        <p:spPr>
          <a:xfrm>
            <a:off x="6961632" y="2684032"/>
            <a:ext cx="0" cy="3072384"/>
          </a:xfrm>
          <a:prstGeom prst="line">
            <a:avLst/>
          </a:prstGeom>
          <a:ln w="19050">
            <a:solidFill>
              <a:srgbClr val="739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ZoneTexte 7">
            <a:extLst>
              <a:ext uri="{FF2B5EF4-FFF2-40B4-BE49-F238E27FC236}">
                <a16:creationId xmlns:a16="http://schemas.microsoft.com/office/drawing/2014/main" id="{E584B5AB-6188-6DA9-D621-886F88950A43}"/>
              </a:ext>
            </a:extLst>
          </p:cNvPr>
          <p:cNvSpPr txBox="1"/>
          <p:nvPr/>
        </p:nvSpPr>
        <p:spPr>
          <a:xfrm>
            <a:off x="1160332" y="2499366"/>
            <a:ext cx="4145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dirty="0">
                <a:solidFill>
                  <a:srgbClr val="739CD1"/>
                </a:solidFill>
              </a:rPr>
              <a:t>LINQ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1BE7BC0C-7030-391C-1832-D76AA1E78525}"/>
              </a:ext>
            </a:extLst>
          </p:cNvPr>
          <p:cNvSpPr txBox="1"/>
          <p:nvPr/>
        </p:nvSpPr>
        <p:spPr>
          <a:xfrm>
            <a:off x="7498475" y="2499366"/>
            <a:ext cx="4145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dirty="0">
                <a:solidFill>
                  <a:srgbClr val="739CD1"/>
                </a:solidFill>
              </a:rPr>
              <a:t>SQL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EC8A0879-114C-4715-8036-9C2F64482444}"/>
              </a:ext>
            </a:extLst>
          </p:cNvPr>
          <p:cNvSpPr txBox="1"/>
          <p:nvPr/>
        </p:nvSpPr>
        <p:spPr>
          <a:xfrm>
            <a:off x="220318" y="3543233"/>
            <a:ext cx="65471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>
                <a:solidFill>
                  <a:srgbClr val="739CD1"/>
                </a:solidFill>
              </a:rPr>
              <a:t>• La notation de </a:t>
            </a:r>
            <a:r>
              <a:rPr lang="fr-CA" b="1" dirty="0">
                <a:solidFill>
                  <a:srgbClr val="739CD1"/>
                </a:solidFill>
              </a:rPr>
              <a:t>fonction anonyme</a:t>
            </a:r>
            <a:r>
              <a:rPr lang="fr-CA" dirty="0">
                <a:solidFill>
                  <a:srgbClr val="739CD1"/>
                </a:solidFill>
              </a:rPr>
              <a:t> </a:t>
            </a:r>
            <a:r>
              <a:rPr lang="fr-CA" dirty="0">
                <a:solidFill>
                  <a:srgbClr val="FA4098"/>
                </a:solidFill>
              </a:rPr>
              <a:t>(</a:t>
            </a:r>
            <a:r>
              <a:rPr lang="fr-CA" b="1" dirty="0">
                <a:solidFill>
                  <a:srgbClr val="FA4098"/>
                </a:solidFill>
              </a:rPr>
              <a:t>a</a:t>
            </a:r>
            <a:r>
              <a:rPr lang="fr-CA" dirty="0">
                <a:solidFill>
                  <a:srgbClr val="FA4098"/>
                </a:solidFill>
              </a:rPr>
              <a:t> =&gt; instruction avec </a:t>
            </a:r>
            <a:r>
              <a:rPr lang="fr-CA" b="1" dirty="0">
                <a:solidFill>
                  <a:srgbClr val="FA4098"/>
                </a:solidFill>
              </a:rPr>
              <a:t>a</a:t>
            </a:r>
            <a:r>
              <a:rPr lang="fr-CA" dirty="0">
                <a:solidFill>
                  <a:srgbClr val="FA4098"/>
                </a:solidFill>
              </a:rPr>
              <a:t>)</a:t>
            </a:r>
            <a:r>
              <a:rPr lang="fr-CA" dirty="0">
                <a:solidFill>
                  <a:srgbClr val="739CD1"/>
                </a:solidFill>
              </a:rPr>
              <a:t> permet de vérifier une condition avec toutes les rangées du </a:t>
            </a:r>
            <a:r>
              <a:rPr lang="fr-CA" dirty="0" err="1">
                <a:solidFill>
                  <a:srgbClr val="FA4098"/>
                </a:solidFill>
              </a:rPr>
              <a:t>DbSet</a:t>
            </a:r>
            <a:r>
              <a:rPr lang="fr-CA" dirty="0">
                <a:solidFill>
                  <a:srgbClr val="739CD1"/>
                </a:solidFill>
              </a:rPr>
              <a:t>.</a:t>
            </a:r>
          </a:p>
          <a:p>
            <a:r>
              <a:rPr lang="fr-CA" dirty="0">
                <a:solidFill>
                  <a:srgbClr val="739CD1"/>
                </a:solidFill>
              </a:rPr>
              <a:t>• Cette notation est utilisable pour une grande quantité d’instructions LINQ.</a:t>
            </a:r>
          </a:p>
        </p:txBody>
      </p:sp>
    </p:spTree>
    <p:extLst>
      <p:ext uri="{BB962C8B-B14F-4D97-AF65-F5344CB8AC3E}">
        <p14:creationId xmlns:p14="http://schemas.microsoft.com/office/powerpoint/2010/main" val="27668084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91D18FA0-C919-AA49-2EF0-8B79E39819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 Select (</a:t>
            </a:r>
            <a:r>
              <a:rPr lang="fr-CA" dirty="0" err="1"/>
              <a:t>Retrieve</a:t>
            </a:r>
            <a:r>
              <a:rPr lang="fr-CA" dirty="0"/>
              <a:t>)</a:t>
            </a:r>
          </a:p>
          <a:p>
            <a:pPr lvl="1"/>
            <a:r>
              <a:rPr lang="fr-CA" dirty="0"/>
              <a:t> </a:t>
            </a:r>
            <a:r>
              <a:rPr lang="fr-CA" dirty="0" err="1">
                <a:solidFill>
                  <a:srgbClr val="FA4098"/>
                </a:solidFill>
              </a:rPr>
              <a:t>Order</a:t>
            </a:r>
            <a:r>
              <a:rPr lang="fr-CA" dirty="0">
                <a:solidFill>
                  <a:srgbClr val="FA4098"/>
                </a:solidFill>
              </a:rPr>
              <a:t> By</a:t>
            </a:r>
          </a:p>
          <a:p>
            <a:endParaRPr lang="fr-CA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5545D98A-C25F-E362-0547-BE5800537C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Interaction avec la BD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A14EC9C-3F76-4742-B571-47CEA082B3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040" y="2647479"/>
            <a:ext cx="5005803" cy="667441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D79AE75C-FAE8-2E1E-7D5B-16E28BF5CA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7069" y="2650196"/>
            <a:ext cx="4906291" cy="664724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4AAE6A56-C964-C0BB-A7C9-280A5D1A4809}"/>
              </a:ext>
            </a:extLst>
          </p:cNvPr>
          <p:cNvCxnSpPr>
            <a:cxnSpLocks/>
          </p:cNvCxnSpPr>
          <p:nvPr/>
        </p:nvCxnSpPr>
        <p:spPr>
          <a:xfrm>
            <a:off x="6144768" y="2499848"/>
            <a:ext cx="0" cy="3072384"/>
          </a:xfrm>
          <a:prstGeom prst="line">
            <a:avLst/>
          </a:prstGeom>
          <a:ln w="19050">
            <a:solidFill>
              <a:srgbClr val="739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ZoneTexte 5">
            <a:extLst>
              <a:ext uri="{FF2B5EF4-FFF2-40B4-BE49-F238E27FC236}">
                <a16:creationId xmlns:a16="http://schemas.microsoft.com/office/drawing/2014/main" id="{D062531E-27E2-8033-F532-EFE8DA4EBF79}"/>
              </a:ext>
            </a:extLst>
          </p:cNvPr>
          <p:cNvSpPr txBox="1"/>
          <p:nvPr/>
        </p:nvSpPr>
        <p:spPr>
          <a:xfrm>
            <a:off x="1038412" y="2227372"/>
            <a:ext cx="4145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dirty="0">
                <a:solidFill>
                  <a:srgbClr val="739CD1"/>
                </a:solidFill>
              </a:rPr>
              <a:t>LINQ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E9EF4E1F-BDE9-0017-F84D-1F743353A50A}"/>
              </a:ext>
            </a:extLst>
          </p:cNvPr>
          <p:cNvSpPr txBox="1"/>
          <p:nvPr/>
        </p:nvSpPr>
        <p:spPr>
          <a:xfrm>
            <a:off x="7376555" y="2227372"/>
            <a:ext cx="4145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dirty="0">
                <a:solidFill>
                  <a:srgbClr val="739CD1"/>
                </a:solidFill>
              </a:rPr>
              <a:t>SQL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A8A6E72B-EDD3-5C54-C78C-A53322679395}"/>
              </a:ext>
            </a:extLst>
          </p:cNvPr>
          <p:cNvSpPr txBox="1"/>
          <p:nvPr/>
        </p:nvSpPr>
        <p:spPr>
          <a:xfrm>
            <a:off x="591312" y="3480816"/>
            <a:ext cx="495952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>
                <a:solidFill>
                  <a:srgbClr val="739CD1"/>
                </a:solidFill>
              </a:rPr>
              <a:t>• </a:t>
            </a:r>
            <a:r>
              <a:rPr lang="fr-CA" dirty="0" err="1">
                <a:solidFill>
                  <a:srgbClr val="FA4098"/>
                </a:solidFill>
              </a:rPr>
              <a:t>OrderBy</a:t>
            </a:r>
            <a:r>
              <a:rPr lang="fr-CA" dirty="0">
                <a:solidFill>
                  <a:srgbClr val="FA4098"/>
                </a:solidFill>
              </a:rPr>
              <a:t>()</a:t>
            </a:r>
            <a:r>
              <a:rPr lang="fr-CA" dirty="0">
                <a:solidFill>
                  <a:srgbClr val="739CD1"/>
                </a:solidFill>
              </a:rPr>
              <a:t> est ascendant</a:t>
            </a:r>
          </a:p>
          <a:p>
            <a:r>
              <a:rPr lang="fr-CA" dirty="0">
                <a:solidFill>
                  <a:srgbClr val="739CD1"/>
                </a:solidFill>
              </a:rPr>
              <a:t>• </a:t>
            </a:r>
            <a:r>
              <a:rPr lang="fr-CA" dirty="0" err="1">
                <a:solidFill>
                  <a:srgbClr val="FA4098"/>
                </a:solidFill>
              </a:rPr>
              <a:t>OrderByDescending</a:t>
            </a:r>
            <a:r>
              <a:rPr lang="fr-CA" dirty="0">
                <a:solidFill>
                  <a:srgbClr val="FA4098"/>
                </a:solidFill>
              </a:rPr>
              <a:t>()</a:t>
            </a:r>
            <a:r>
              <a:rPr lang="fr-CA" dirty="0">
                <a:solidFill>
                  <a:srgbClr val="739CD1"/>
                </a:solidFill>
              </a:rPr>
              <a:t> est descendant</a:t>
            </a:r>
          </a:p>
          <a:p>
            <a:endParaRPr lang="fr-CA" dirty="0">
              <a:solidFill>
                <a:srgbClr val="739CD1"/>
              </a:solidFill>
            </a:endParaRPr>
          </a:p>
          <a:p>
            <a:r>
              <a:rPr lang="fr-CA" dirty="0">
                <a:solidFill>
                  <a:srgbClr val="739CD1"/>
                </a:solidFill>
              </a:rPr>
              <a:t>• </a:t>
            </a:r>
            <a:r>
              <a:rPr lang="fr-CA" dirty="0" err="1">
                <a:solidFill>
                  <a:srgbClr val="FA4098"/>
                </a:solidFill>
              </a:rPr>
              <a:t>ThenBy</a:t>
            </a:r>
            <a:r>
              <a:rPr lang="fr-CA" dirty="0">
                <a:solidFill>
                  <a:srgbClr val="FA4098"/>
                </a:solidFill>
              </a:rPr>
              <a:t>()</a:t>
            </a:r>
            <a:r>
              <a:rPr lang="fr-CA" dirty="0">
                <a:solidFill>
                  <a:srgbClr val="739CD1"/>
                </a:solidFill>
              </a:rPr>
              <a:t> et </a:t>
            </a:r>
            <a:r>
              <a:rPr lang="fr-CA" dirty="0" err="1">
                <a:solidFill>
                  <a:srgbClr val="FA4098"/>
                </a:solidFill>
              </a:rPr>
              <a:t>ThenByDescending</a:t>
            </a:r>
            <a:r>
              <a:rPr lang="fr-CA" dirty="0">
                <a:solidFill>
                  <a:srgbClr val="FA4098"/>
                </a:solidFill>
              </a:rPr>
              <a:t>()</a:t>
            </a:r>
            <a:r>
              <a:rPr lang="fr-CA" dirty="0">
                <a:solidFill>
                  <a:srgbClr val="739CD1"/>
                </a:solidFill>
              </a:rPr>
              <a:t> sont optionnels, pour des tris secondaires.</a:t>
            </a:r>
          </a:p>
        </p:txBody>
      </p:sp>
    </p:spTree>
    <p:extLst>
      <p:ext uri="{BB962C8B-B14F-4D97-AF65-F5344CB8AC3E}">
        <p14:creationId xmlns:p14="http://schemas.microsoft.com/office/powerpoint/2010/main" val="17738238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91D18FA0-C919-AA49-2EF0-8B79E39819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 Select (</a:t>
            </a:r>
            <a:r>
              <a:rPr lang="fr-CA" dirty="0" err="1"/>
              <a:t>Retrieve</a:t>
            </a:r>
            <a:r>
              <a:rPr lang="fr-CA" dirty="0"/>
              <a:t>)</a:t>
            </a:r>
          </a:p>
          <a:p>
            <a:pPr lvl="1"/>
            <a:r>
              <a:rPr lang="fr-CA" dirty="0"/>
              <a:t> </a:t>
            </a:r>
            <a:r>
              <a:rPr lang="fr-CA" dirty="0">
                <a:solidFill>
                  <a:srgbClr val="FA4098"/>
                </a:solidFill>
              </a:rPr>
              <a:t>Skip</a:t>
            </a:r>
            <a:r>
              <a:rPr lang="fr-CA" dirty="0"/>
              <a:t> et </a:t>
            </a:r>
            <a:r>
              <a:rPr lang="fr-CA" dirty="0" err="1">
                <a:solidFill>
                  <a:srgbClr val="FA4098"/>
                </a:solidFill>
              </a:rPr>
              <a:t>Take</a:t>
            </a:r>
            <a:r>
              <a:rPr lang="fr-CA" dirty="0"/>
              <a:t> : Utilisés fréquemment pour la pagination (afficher x rangées à la fois)</a:t>
            </a:r>
          </a:p>
          <a:p>
            <a:endParaRPr lang="fr-CA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5545D98A-C25F-E362-0547-BE5800537C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Interaction avec la BD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6C4502C-7E19-5499-9606-FF6839EF91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5649" y="3019571"/>
            <a:ext cx="5125165" cy="533474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384BAFDF-E4B1-7C6E-8A64-027BDD14AB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1107" y="3016811"/>
            <a:ext cx="3143689" cy="447737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0AED49C6-C6E0-0E44-09B8-7BB762A6DC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8412" y="4550711"/>
            <a:ext cx="4105848" cy="504895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22AD1441-549E-E380-E16E-E36795E587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8512" y="4550711"/>
            <a:ext cx="5348208" cy="1574096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85ADFB47-8CFF-88FC-6A38-BB0B0C788524}"/>
              </a:ext>
            </a:extLst>
          </p:cNvPr>
          <p:cNvCxnSpPr>
            <a:cxnSpLocks/>
          </p:cNvCxnSpPr>
          <p:nvPr/>
        </p:nvCxnSpPr>
        <p:spPr>
          <a:xfrm>
            <a:off x="6144768" y="2740460"/>
            <a:ext cx="0" cy="3072384"/>
          </a:xfrm>
          <a:prstGeom prst="line">
            <a:avLst/>
          </a:prstGeom>
          <a:ln w="19050">
            <a:solidFill>
              <a:srgbClr val="739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ZoneTexte 7">
            <a:extLst>
              <a:ext uri="{FF2B5EF4-FFF2-40B4-BE49-F238E27FC236}">
                <a16:creationId xmlns:a16="http://schemas.microsoft.com/office/drawing/2014/main" id="{21F2F588-9651-F468-60D0-5254F6F01697}"/>
              </a:ext>
            </a:extLst>
          </p:cNvPr>
          <p:cNvSpPr txBox="1"/>
          <p:nvPr/>
        </p:nvSpPr>
        <p:spPr>
          <a:xfrm>
            <a:off x="1038412" y="2596704"/>
            <a:ext cx="4145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dirty="0">
                <a:solidFill>
                  <a:srgbClr val="739CD1"/>
                </a:solidFill>
              </a:rPr>
              <a:t>LINQ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25EFBE54-79D1-7DE5-42EA-4A721691E64C}"/>
              </a:ext>
            </a:extLst>
          </p:cNvPr>
          <p:cNvSpPr txBox="1"/>
          <p:nvPr/>
        </p:nvSpPr>
        <p:spPr>
          <a:xfrm>
            <a:off x="7126052" y="2596704"/>
            <a:ext cx="4145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dirty="0">
                <a:solidFill>
                  <a:srgbClr val="739CD1"/>
                </a:solidFill>
              </a:rPr>
              <a:t>SQL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FBCA3B4C-09C0-548D-73CF-32EF245A0754}"/>
              </a:ext>
            </a:extLst>
          </p:cNvPr>
          <p:cNvSpPr txBox="1"/>
          <p:nvPr/>
        </p:nvSpPr>
        <p:spPr>
          <a:xfrm>
            <a:off x="6364052" y="4171381"/>
            <a:ext cx="5669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600" dirty="0">
                <a:solidFill>
                  <a:srgbClr val="739CD1"/>
                </a:solidFill>
              </a:rPr>
              <a:t>• Un peu moins intuitif en SQL. Ci-dessous, 2 manières de le faire :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59FFC9EA-A363-01FD-AFE5-C004DD2AA3B3}"/>
              </a:ext>
            </a:extLst>
          </p:cNvPr>
          <p:cNvSpPr txBox="1"/>
          <p:nvPr/>
        </p:nvSpPr>
        <p:spPr>
          <a:xfrm>
            <a:off x="811211" y="3553411"/>
            <a:ext cx="48530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600" dirty="0">
                <a:solidFill>
                  <a:srgbClr val="739CD1"/>
                </a:solidFill>
              </a:rPr>
              <a:t>• Ne garde que les 5 premières rangées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7E8B2249-A999-379A-C5C3-068BAFDAE04A}"/>
              </a:ext>
            </a:extLst>
          </p:cNvPr>
          <p:cNvSpPr txBox="1"/>
          <p:nvPr/>
        </p:nvSpPr>
        <p:spPr>
          <a:xfrm>
            <a:off x="756441" y="5124825"/>
            <a:ext cx="48530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600" dirty="0">
                <a:solidFill>
                  <a:srgbClr val="739CD1"/>
                </a:solidFill>
              </a:rPr>
              <a:t>• Ne garde que les rangées 6 à 10. (Les 5 premières ont été sautées)</a:t>
            </a:r>
          </a:p>
        </p:txBody>
      </p:sp>
    </p:spTree>
    <p:extLst>
      <p:ext uri="{BB962C8B-B14F-4D97-AF65-F5344CB8AC3E}">
        <p14:creationId xmlns:p14="http://schemas.microsoft.com/office/powerpoint/2010/main" val="16030280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91D18FA0-C919-AA49-2EF0-8B79E39819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 Select (</a:t>
            </a:r>
            <a:r>
              <a:rPr lang="fr-CA" dirty="0" err="1"/>
              <a:t>Retrieve</a:t>
            </a:r>
            <a:r>
              <a:rPr lang="fr-CA" dirty="0"/>
              <a:t>)</a:t>
            </a:r>
          </a:p>
          <a:p>
            <a:pPr lvl="1"/>
            <a:r>
              <a:rPr lang="fr-CA" dirty="0"/>
              <a:t> </a:t>
            </a:r>
            <a:r>
              <a:rPr lang="fr-CA" dirty="0">
                <a:solidFill>
                  <a:srgbClr val="FA4098"/>
                </a:solidFill>
              </a:rPr>
              <a:t>First</a:t>
            </a:r>
            <a:r>
              <a:rPr lang="fr-CA" dirty="0"/>
              <a:t>, </a:t>
            </a:r>
            <a:r>
              <a:rPr lang="fr-CA" dirty="0">
                <a:solidFill>
                  <a:srgbClr val="FA4098"/>
                </a:solidFill>
              </a:rPr>
              <a:t>Last</a:t>
            </a:r>
            <a:r>
              <a:rPr lang="fr-CA" dirty="0"/>
              <a:t> et </a:t>
            </a:r>
            <a:r>
              <a:rPr lang="fr-CA" dirty="0">
                <a:solidFill>
                  <a:srgbClr val="FA4098"/>
                </a:solidFill>
              </a:rPr>
              <a:t>Single</a:t>
            </a:r>
            <a:r>
              <a:rPr lang="fr-CA" dirty="0"/>
              <a:t> : Pour récupérer un seul élément précis</a:t>
            </a:r>
          </a:p>
          <a:p>
            <a:pPr lvl="2"/>
            <a:r>
              <a:rPr lang="fr-CA" dirty="0"/>
              <a:t> Les variantes avec </a:t>
            </a:r>
            <a:r>
              <a:rPr lang="fr-CA" i="1" dirty="0" err="1">
                <a:solidFill>
                  <a:srgbClr val="FA4098"/>
                </a:solidFill>
              </a:rPr>
              <a:t>OrDefault</a:t>
            </a:r>
            <a:r>
              <a:rPr lang="fr-CA" dirty="0"/>
              <a:t> sont capables de retourner </a:t>
            </a:r>
            <a:r>
              <a:rPr lang="fr-CA" i="1" dirty="0" err="1">
                <a:solidFill>
                  <a:srgbClr val="FA4098"/>
                </a:solidFill>
              </a:rPr>
              <a:t>null</a:t>
            </a:r>
            <a:r>
              <a:rPr lang="fr-CA" dirty="0"/>
              <a:t> si aucun élément n’est trouvé au lieu de faire </a:t>
            </a:r>
            <a:r>
              <a:rPr lang="fr-CA" b="1" dirty="0"/>
              <a:t>planter</a:t>
            </a:r>
            <a:r>
              <a:rPr lang="fr-CA" dirty="0"/>
              <a:t> le contrôleur.</a:t>
            </a: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5545D98A-C25F-E362-0547-BE5800537C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Interaction avec la BD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5C5ACD2-EEEB-E08F-8503-4DD914C38D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0239" y="2815363"/>
            <a:ext cx="2309696" cy="296961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A93BC558-392F-5DF9-CE64-1E92C2B669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1955" y="2892368"/>
            <a:ext cx="3460288" cy="310631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8976A1E7-0ECE-9D53-BDE3-EC5720AF1A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3690" y="3338318"/>
            <a:ext cx="3337132" cy="309928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34AE9F17-94C5-6DA3-51B7-8F4EDC95A2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158" y="3814603"/>
            <a:ext cx="4342586" cy="293584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960F3AD9-F75F-E7E7-2AD5-B490710C1F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94523" y="3819061"/>
            <a:ext cx="6431871" cy="292358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9E2C228B-6690-420C-9EF1-A420FD321C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54698" y="4264308"/>
            <a:ext cx="4433312" cy="2438321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6CD83C5E-2E9E-177B-60F4-6FD1E5691A6C}"/>
              </a:ext>
            </a:extLst>
          </p:cNvPr>
          <p:cNvCxnSpPr>
            <a:cxnSpLocks/>
          </p:cNvCxnSpPr>
          <p:nvPr/>
        </p:nvCxnSpPr>
        <p:spPr>
          <a:xfrm>
            <a:off x="5102352" y="2731008"/>
            <a:ext cx="0" cy="3907536"/>
          </a:xfrm>
          <a:prstGeom prst="line">
            <a:avLst/>
          </a:prstGeom>
          <a:ln w="19050">
            <a:solidFill>
              <a:srgbClr val="739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Image 7">
            <a:extLst>
              <a:ext uri="{FF2B5EF4-FFF2-40B4-BE49-F238E27FC236}">
                <a16:creationId xmlns:a16="http://schemas.microsoft.com/office/drawing/2014/main" id="{B5D92B91-1ABE-04BA-66CD-BAF77DE82A0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78946" y="3286035"/>
            <a:ext cx="2372281" cy="354857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71A08DDC-8FC0-26FA-DA20-15B9827FA649}"/>
              </a:ext>
            </a:extLst>
          </p:cNvPr>
          <p:cNvSpPr txBox="1"/>
          <p:nvPr/>
        </p:nvSpPr>
        <p:spPr>
          <a:xfrm>
            <a:off x="5187523" y="4204973"/>
            <a:ext cx="224959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400" dirty="0">
                <a:solidFill>
                  <a:srgbClr val="739CD1"/>
                </a:solidFill>
              </a:rPr>
              <a:t>• Cela dit, la Vue doit s’attendre à peut-être recevoir </a:t>
            </a:r>
            <a:r>
              <a:rPr lang="fr-CA" sz="1400" i="1" dirty="0" err="1">
                <a:solidFill>
                  <a:srgbClr val="FA4098"/>
                </a:solidFill>
              </a:rPr>
              <a:t>null</a:t>
            </a:r>
            <a:r>
              <a:rPr lang="fr-CA" sz="1400" dirty="0">
                <a:solidFill>
                  <a:srgbClr val="739CD1"/>
                </a:solidFill>
              </a:rPr>
              <a:t> au lieu des données !</a:t>
            </a:r>
          </a:p>
          <a:p>
            <a:endParaRPr lang="fr-CA" sz="1400" dirty="0">
              <a:solidFill>
                <a:srgbClr val="739CD1"/>
              </a:solidFill>
            </a:endParaRPr>
          </a:p>
          <a:p>
            <a:r>
              <a:rPr lang="fr-CA" sz="1400" dirty="0">
                <a:solidFill>
                  <a:srgbClr val="739CD1"/>
                </a:solidFill>
              </a:rPr>
              <a:t>(Ou bien le contrôleur pourrait vérifier si l’élément est </a:t>
            </a:r>
            <a:r>
              <a:rPr lang="fr-CA" sz="1400" i="1" dirty="0" err="1">
                <a:solidFill>
                  <a:srgbClr val="FA4098"/>
                </a:solidFill>
              </a:rPr>
              <a:t>null</a:t>
            </a:r>
            <a:r>
              <a:rPr lang="fr-CA" sz="1400" dirty="0">
                <a:solidFill>
                  <a:srgbClr val="739CD1"/>
                </a:solidFill>
              </a:rPr>
              <a:t> pour charger une vue différente)</a:t>
            </a:r>
          </a:p>
        </p:txBody>
      </p: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30D1C243-C19D-69E8-6023-2DE375EDAEA3}"/>
              </a:ext>
            </a:extLst>
          </p:cNvPr>
          <p:cNvCxnSpPr>
            <a:cxnSpLocks/>
          </p:cNvCxnSpPr>
          <p:nvPr/>
        </p:nvCxnSpPr>
        <p:spPr>
          <a:xfrm flipV="1">
            <a:off x="7078504" y="4407408"/>
            <a:ext cx="529304" cy="268167"/>
          </a:xfrm>
          <a:prstGeom prst="straightConnector1">
            <a:avLst/>
          </a:prstGeom>
          <a:ln w="38100">
            <a:solidFill>
              <a:srgbClr val="FA4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Image 19">
            <a:extLst>
              <a:ext uri="{FF2B5EF4-FFF2-40B4-BE49-F238E27FC236}">
                <a16:creationId xmlns:a16="http://schemas.microsoft.com/office/drawing/2014/main" id="{D821BA08-B087-94F8-41B0-3101B8E89F6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5612" y="5083573"/>
            <a:ext cx="3160260" cy="918451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5876513A-5FAA-0161-1745-FFF69A7E0D7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74440" y="5873495"/>
            <a:ext cx="3636568" cy="737486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  <p:sp>
        <p:nvSpPr>
          <p:cNvPr id="23" name="ZoneTexte 22">
            <a:extLst>
              <a:ext uri="{FF2B5EF4-FFF2-40B4-BE49-F238E27FC236}">
                <a16:creationId xmlns:a16="http://schemas.microsoft.com/office/drawing/2014/main" id="{861BA9F5-0BBA-DD75-2C0C-4464F4092946}"/>
              </a:ext>
            </a:extLst>
          </p:cNvPr>
          <p:cNvSpPr txBox="1"/>
          <p:nvPr/>
        </p:nvSpPr>
        <p:spPr>
          <a:xfrm>
            <a:off x="192502" y="4533246"/>
            <a:ext cx="46653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400" dirty="0">
                <a:solidFill>
                  <a:srgbClr val="739CD1"/>
                </a:solidFill>
              </a:rPr>
              <a:t>• Au lieu d’utiliser </a:t>
            </a:r>
            <a:r>
              <a:rPr lang="fr-CA" sz="1400" dirty="0">
                <a:solidFill>
                  <a:srgbClr val="FA4098"/>
                </a:solidFill>
              </a:rPr>
              <a:t>single()</a:t>
            </a:r>
            <a:r>
              <a:rPr lang="fr-CA" sz="1400" dirty="0">
                <a:solidFill>
                  <a:srgbClr val="739CD1"/>
                </a:solidFill>
              </a:rPr>
              <a:t> pour trouver avec l’id, peut-être que vous auriez pu utiliser le </a:t>
            </a:r>
            <a:r>
              <a:rPr lang="fr-CA" sz="1400" dirty="0" err="1">
                <a:solidFill>
                  <a:srgbClr val="FA4098"/>
                </a:solidFill>
              </a:rPr>
              <a:t>Get</a:t>
            </a:r>
            <a:r>
              <a:rPr lang="fr-CA" sz="1400" dirty="0">
                <a:solidFill>
                  <a:srgbClr val="FA4098"/>
                </a:solidFill>
              </a:rPr>
              <a:t>() </a:t>
            </a:r>
            <a:r>
              <a:rPr lang="fr-CA" sz="1400" dirty="0">
                <a:solidFill>
                  <a:srgbClr val="739CD1"/>
                </a:solidFill>
              </a:rPr>
              <a:t>(</a:t>
            </a:r>
            <a:r>
              <a:rPr lang="fr-CA" sz="1400" dirty="0" err="1">
                <a:solidFill>
                  <a:srgbClr val="739CD1"/>
                </a:solidFill>
              </a:rPr>
              <a:t>Retrieve</a:t>
            </a:r>
            <a:r>
              <a:rPr lang="fr-CA" sz="1400" dirty="0">
                <a:solidFill>
                  <a:srgbClr val="739CD1"/>
                </a:solidFill>
              </a:rPr>
              <a:t> one) du </a:t>
            </a:r>
            <a:r>
              <a:rPr lang="fr-CA" sz="1400" b="1" dirty="0">
                <a:solidFill>
                  <a:srgbClr val="739CD1"/>
                </a:solidFill>
              </a:rPr>
              <a:t>service</a:t>
            </a:r>
            <a:r>
              <a:rPr lang="fr-CA" sz="1400" dirty="0">
                <a:solidFill>
                  <a:srgbClr val="739CD1"/>
                </a:solidFill>
              </a:rPr>
              <a:t> 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B493E7D-F57F-CC5B-CC67-2C2A9859E75D}"/>
              </a:ext>
            </a:extLst>
          </p:cNvPr>
          <p:cNvSpPr/>
          <p:nvPr/>
        </p:nvSpPr>
        <p:spPr>
          <a:xfrm>
            <a:off x="3785617" y="6236298"/>
            <a:ext cx="1107103" cy="170598"/>
          </a:xfrm>
          <a:prstGeom prst="rect">
            <a:avLst/>
          </a:prstGeom>
          <a:noFill/>
          <a:ln>
            <a:solidFill>
              <a:srgbClr val="FA409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8996053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91D18FA0-C919-AA49-2EF0-8B79E39819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 Select (</a:t>
            </a:r>
            <a:r>
              <a:rPr lang="fr-CA" dirty="0" err="1"/>
              <a:t>Retrieve</a:t>
            </a:r>
            <a:r>
              <a:rPr lang="fr-CA" dirty="0"/>
              <a:t>)</a:t>
            </a:r>
          </a:p>
          <a:p>
            <a:pPr lvl="1"/>
            <a:r>
              <a:rPr lang="fr-CA" dirty="0"/>
              <a:t> Fonctions d’</a:t>
            </a:r>
            <a:r>
              <a:rPr lang="fr-CA" dirty="0">
                <a:solidFill>
                  <a:srgbClr val="FA4098"/>
                </a:solidFill>
              </a:rPr>
              <a:t>agrégation</a:t>
            </a: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5545D98A-C25F-E362-0547-BE5800537C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Interaction avec la BD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12E0859-5DDC-9C35-8D31-88A3A1931B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0539" y="2713560"/>
            <a:ext cx="3562847" cy="409632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DB8AB757-409F-20EF-38CA-32EE8439CC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923" y="3477375"/>
            <a:ext cx="5083453" cy="325341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9848F007-05F7-C980-CEC7-321E1EA3FF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923" y="4156899"/>
            <a:ext cx="5106205" cy="386036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1F4D0B48-53AA-14A9-0E46-EAEA287AAB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0579" y="4882427"/>
            <a:ext cx="4397806" cy="448592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8A32C05C-2538-968C-58F3-3D42838A43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0578" y="5670511"/>
            <a:ext cx="4397807" cy="396795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C2E50ACB-1100-5F62-CDE4-401CD6F337F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43469" y="2707727"/>
            <a:ext cx="4145279" cy="421298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EBEA5D54-62D8-A42E-02E8-2CD0B7E8EF2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36452" y="3478389"/>
            <a:ext cx="4959315" cy="383801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2BD74915-F97A-BA69-239C-A71F34984025}"/>
              </a:ext>
            </a:extLst>
          </p:cNvPr>
          <p:cNvCxnSpPr>
            <a:cxnSpLocks/>
          </p:cNvCxnSpPr>
          <p:nvPr/>
        </p:nvCxnSpPr>
        <p:spPr>
          <a:xfrm>
            <a:off x="6121798" y="2369521"/>
            <a:ext cx="0" cy="3072384"/>
          </a:xfrm>
          <a:prstGeom prst="line">
            <a:avLst/>
          </a:prstGeom>
          <a:ln w="19050">
            <a:solidFill>
              <a:srgbClr val="739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ZoneTexte 5">
            <a:extLst>
              <a:ext uri="{FF2B5EF4-FFF2-40B4-BE49-F238E27FC236}">
                <a16:creationId xmlns:a16="http://schemas.microsoft.com/office/drawing/2014/main" id="{8CF10563-379A-245F-B1AB-0C8C44FB096D}"/>
              </a:ext>
            </a:extLst>
          </p:cNvPr>
          <p:cNvSpPr txBox="1"/>
          <p:nvPr/>
        </p:nvSpPr>
        <p:spPr>
          <a:xfrm>
            <a:off x="1015442" y="2225765"/>
            <a:ext cx="4145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dirty="0">
                <a:solidFill>
                  <a:srgbClr val="739CD1"/>
                </a:solidFill>
              </a:rPr>
              <a:t>LINQ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A9F9A13B-D57A-F5C0-DA37-2638088B153B}"/>
              </a:ext>
            </a:extLst>
          </p:cNvPr>
          <p:cNvSpPr txBox="1"/>
          <p:nvPr/>
        </p:nvSpPr>
        <p:spPr>
          <a:xfrm>
            <a:off x="7103082" y="2225765"/>
            <a:ext cx="4145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dirty="0">
                <a:solidFill>
                  <a:srgbClr val="739CD1"/>
                </a:solidFill>
              </a:rPr>
              <a:t>SQL</a:t>
            </a:r>
          </a:p>
        </p:txBody>
      </p:sp>
    </p:spTree>
    <p:extLst>
      <p:ext uri="{BB962C8B-B14F-4D97-AF65-F5344CB8AC3E}">
        <p14:creationId xmlns:p14="http://schemas.microsoft.com/office/powerpoint/2010/main" val="28296740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91D18FA0-C919-AA49-2EF0-8B79E39819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 Select (</a:t>
            </a:r>
            <a:r>
              <a:rPr lang="fr-CA" dirty="0" err="1"/>
              <a:t>Retrieve</a:t>
            </a:r>
            <a:r>
              <a:rPr lang="fr-CA" dirty="0"/>
              <a:t>)</a:t>
            </a:r>
          </a:p>
          <a:p>
            <a:pPr lvl="1"/>
            <a:r>
              <a:rPr lang="fr-CA" dirty="0"/>
              <a:t> </a:t>
            </a:r>
            <a:r>
              <a:rPr lang="fr-CA" dirty="0" err="1">
                <a:solidFill>
                  <a:srgbClr val="FA4098"/>
                </a:solidFill>
              </a:rPr>
              <a:t>Any</a:t>
            </a:r>
            <a:r>
              <a:rPr lang="fr-CA" dirty="0">
                <a:solidFill>
                  <a:srgbClr val="FA4098"/>
                </a:solidFill>
              </a:rPr>
              <a:t>()</a:t>
            </a:r>
            <a:r>
              <a:rPr lang="fr-CA" dirty="0"/>
              <a:t> et </a:t>
            </a:r>
            <a:r>
              <a:rPr lang="fr-CA" dirty="0">
                <a:solidFill>
                  <a:srgbClr val="FA4098"/>
                </a:solidFill>
              </a:rPr>
              <a:t>All()</a:t>
            </a:r>
            <a:r>
              <a:rPr lang="fr-CA" dirty="0"/>
              <a:t> : pas vraiment comparables à </a:t>
            </a:r>
            <a:r>
              <a:rPr lang="fr-CA" dirty="0" err="1"/>
              <a:t>any</a:t>
            </a:r>
            <a:r>
              <a:rPr lang="fr-CA" dirty="0"/>
              <a:t> et all en SQL.</a:t>
            </a:r>
          </a:p>
          <a:p>
            <a:endParaRPr lang="fr-CA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5545D98A-C25F-E362-0547-BE5800537C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Interaction avec la BD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037B72AC-A85C-3088-8606-ECAA4F89B0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9903" y="2300728"/>
            <a:ext cx="7268589" cy="447737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B9A6B9F9-094D-8E8B-60B0-276157F076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535" y="4200741"/>
            <a:ext cx="7897327" cy="523948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87C5AECE-179D-81B5-59B9-82F72699BFA7}"/>
              </a:ext>
            </a:extLst>
          </p:cNvPr>
          <p:cNvSpPr txBox="1"/>
          <p:nvPr/>
        </p:nvSpPr>
        <p:spPr>
          <a:xfrm>
            <a:off x="2398530" y="2799240"/>
            <a:ext cx="7329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>
                <a:solidFill>
                  <a:srgbClr val="739CD1"/>
                </a:solidFill>
              </a:rPr>
              <a:t>• Est-ce que toutes les séries ont une année de fin ?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9A428D4A-E3D2-3A1C-95E8-8965447F11B4}"/>
              </a:ext>
            </a:extLst>
          </p:cNvPr>
          <p:cNvSpPr txBox="1"/>
          <p:nvPr/>
        </p:nvSpPr>
        <p:spPr>
          <a:xfrm>
            <a:off x="2145535" y="4775464"/>
            <a:ext cx="7329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>
                <a:solidFill>
                  <a:srgbClr val="739CD1"/>
                </a:solidFill>
              </a:rPr>
              <a:t>• Est-ce qu’au moins une série possède une année de fin ?</a:t>
            </a:r>
          </a:p>
        </p:txBody>
      </p:sp>
    </p:spTree>
    <p:extLst>
      <p:ext uri="{BB962C8B-B14F-4D97-AF65-F5344CB8AC3E}">
        <p14:creationId xmlns:p14="http://schemas.microsoft.com/office/powerpoint/2010/main" val="6822977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91D18FA0-C919-AA49-2EF0-8B79E39819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 Select (</a:t>
            </a:r>
            <a:r>
              <a:rPr lang="fr-CA" dirty="0" err="1"/>
              <a:t>Retrieve</a:t>
            </a:r>
            <a:r>
              <a:rPr lang="fr-CA" dirty="0"/>
              <a:t>)</a:t>
            </a:r>
          </a:p>
          <a:p>
            <a:pPr lvl="1"/>
            <a:r>
              <a:rPr lang="fr-CA" sz="2000" dirty="0"/>
              <a:t> </a:t>
            </a:r>
            <a:r>
              <a:rPr lang="fr-CA" sz="2000" dirty="0">
                <a:solidFill>
                  <a:srgbClr val="FA4098"/>
                </a:solidFill>
              </a:rPr>
              <a:t>Select()</a:t>
            </a:r>
            <a:r>
              <a:rPr lang="fr-CA" sz="2000" dirty="0"/>
              <a:t> : Nous oblige à préparer un </a:t>
            </a:r>
            <a:r>
              <a:rPr lang="fr-CA" sz="2000" dirty="0" err="1">
                <a:solidFill>
                  <a:srgbClr val="FA4098"/>
                </a:solidFill>
              </a:rPr>
              <a:t>ViewModel</a:t>
            </a:r>
            <a:r>
              <a:rPr lang="fr-CA" sz="2000" dirty="0"/>
              <a:t> adapté aux colonnes restantes si on souhaite l’envoyer dans une </a:t>
            </a:r>
            <a:r>
              <a:rPr lang="fr-CA" sz="2000" dirty="0">
                <a:solidFill>
                  <a:srgbClr val="FA4098"/>
                </a:solidFill>
              </a:rPr>
              <a:t>Vue</a:t>
            </a:r>
            <a:r>
              <a:rPr lang="fr-CA" sz="2000" dirty="0"/>
              <a:t>. (Un objet anonyme introduirait de l’incertitude qui n’est pas bienvenue)</a:t>
            </a:r>
          </a:p>
          <a:p>
            <a:endParaRPr lang="fr-CA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5545D98A-C25F-E362-0547-BE5800537C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Interaction avec la BD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F5606E5B-2BFD-F7A4-7AD3-4FB84E11C7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6132" y="3937108"/>
            <a:ext cx="5104068" cy="2659964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2F54D6BF-5B28-D594-BCFA-880763D173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574" y="2788699"/>
            <a:ext cx="11488621" cy="443449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AEF137E1-15C1-BAAE-76E0-3AF7647E9A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77547" y="3856204"/>
            <a:ext cx="2314898" cy="466790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59BA7E65-2950-8475-E150-5364532000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7574" y="3937108"/>
            <a:ext cx="4989370" cy="442666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C5ABE243-746B-D02D-BE1A-6733CA131E07}"/>
              </a:ext>
            </a:extLst>
          </p:cNvPr>
          <p:cNvSpPr txBox="1"/>
          <p:nvPr/>
        </p:nvSpPr>
        <p:spPr>
          <a:xfrm>
            <a:off x="216614" y="4420550"/>
            <a:ext cx="49893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600" dirty="0">
                <a:solidFill>
                  <a:srgbClr val="739CD1"/>
                </a:solidFill>
              </a:rPr>
              <a:t>• L’équivalent en SQL. Beaucoup plus simple ici !</a:t>
            </a:r>
          </a:p>
        </p:txBody>
      </p:sp>
      <p:cxnSp>
        <p:nvCxnSpPr>
          <p:cNvPr id="5" name="Connecteur droit avec flèche 4">
            <a:extLst>
              <a:ext uri="{FF2B5EF4-FFF2-40B4-BE49-F238E27FC236}">
                <a16:creationId xmlns:a16="http://schemas.microsoft.com/office/drawing/2014/main" id="{30CE9818-B952-C0FD-57DD-009192464566}"/>
              </a:ext>
            </a:extLst>
          </p:cNvPr>
          <p:cNvCxnSpPr>
            <a:cxnSpLocks/>
          </p:cNvCxnSpPr>
          <p:nvPr/>
        </p:nvCxnSpPr>
        <p:spPr>
          <a:xfrm flipV="1">
            <a:off x="8072798" y="3145536"/>
            <a:ext cx="320023" cy="844751"/>
          </a:xfrm>
          <a:prstGeom prst="straightConnector1">
            <a:avLst/>
          </a:prstGeom>
          <a:ln w="57150">
            <a:solidFill>
              <a:srgbClr val="FA4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883395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91D18FA0-C919-AA49-2EF0-8B79E39819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 Jointures</a:t>
            </a:r>
          </a:p>
          <a:p>
            <a:pPr lvl="1"/>
            <a:r>
              <a:rPr lang="fr-CA" dirty="0"/>
              <a:t> </a:t>
            </a:r>
            <a:r>
              <a:rPr lang="fr-CA" dirty="0">
                <a:solidFill>
                  <a:srgbClr val="FA4098"/>
                </a:solidFill>
              </a:rPr>
              <a:t>SQL</a:t>
            </a:r>
            <a:r>
              <a:rPr lang="fr-CA" dirty="0"/>
              <a:t> et </a:t>
            </a:r>
            <a:r>
              <a:rPr lang="fr-CA" dirty="0">
                <a:solidFill>
                  <a:srgbClr val="FA4098"/>
                </a:solidFill>
              </a:rPr>
              <a:t>C#</a:t>
            </a:r>
            <a:r>
              <a:rPr lang="fr-CA" dirty="0"/>
              <a:t> commencent à ne plus se comprendre ! Les jointures nous demanderont parfois un peu de préparation.</a:t>
            </a:r>
          </a:p>
          <a:p>
            <a:pPr lvl="1"/>
            <a:r>
              <a:rPr lang="fr-CA" dirty="0"/>
              <a:t> Pour cet exemple, nous ferons une jointure entre </a:t>
            </a:r>
            <a:r>
              <a:rPr lang="fr-CA" dirty="0" err="1">
                <a:solidFill>
                  <a:srgbClr val="FA4098"/>
                </a:solidFill>
              </a:rPr>
              <a:t>Serie</a:t>
            </a:r>
            <a:r>
              <a:rPr lang="fr-CA" dirty="0"/>
              <a:t>, </a:t>
            </a:r>
            <a:r>
              <a:rPr lang="fr-CA" dirty="0" err="1">
                <a:solidFill>
                  <a:srgbClr val="FA4098"/>
                </a:solidFill>
              </a:rPr>
              <a:t>ActeurSerie</a:t>
            </a:r>
            <a:r>
              <a:rPr lang="fr-CA" dirty="0"/>
              <a:t> et </a:t>
            </a:r>
            <a:r>
              <a:rPr lang="fr-CA" dirty="0">
                <a:solidFill>
                  <a:srgbClr val="FA4098"/>
                </a:solidFill>
              </a:rPr>
              <a:t>Acteur</a:t>
            </a:r>
            <a:r>
              <a:rPr lang="fr-CA" dirty="0"/>
              <a:t> pour avoir la </a:t>
            </a:r>
            <a:r>
              <a:rPr lang="fr-CA" b="1" dirty="0"/>
              <a:t>liste de tous les acteurs de chaque série</a:t>
            </a:r>
            <a:r>
              <a:rPr lang="fr-CA" dirty="0"/>
              <a:t>.</a:t>
            </a: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5545D98A-C25F-E362-0547-BE5800537C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Interaction avec la BD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330E07B-E245-1C06-C09B-D0D36BC702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1516" y="3510174"/>
            <a:ext cx="7433975" cy="2666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3058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FFA443D2-D89B-2B31-D82E-5CFBBBA2AD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 </a:t>
            </a:r>
            <a:r>
              <a:rPr lang="fr-CA" dirty="0">
                <a:solidFill>
                  <a:srgbClr val="FA4098"/>
                </a:solidFill>
              </a:rPr>
              <a:t>Étape 1</a:t>
            </a:r>
            <a:r>
              <a:rPr lang="fr-CA" dirty="0"/>
              <a:t> : Création du projet</a:t>
            </a: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7D67C88A-DF4D-CDF3-C6F5-A64467B39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Génération d’un projet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CA0FD44-9C2B-B894-F71C-BD59C4DE61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363" y="4339809"/>
            <a:ext cx="4239217" cy="1000265"/>
          </a:xfrm>
          <a:prstGeom prst="rect">
            <a:avLst/>
          </a:prstGeom>
          <a:ln w="28575">
            <a:solidFill>
              <a:srgbClr val="73B3D1"/>
            </a:solidFill>
          </a:ln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883E05AE-6F4E-7E5A-065F-78A9F1D4E4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339" y="2981972"/>
            <a:ext cx="2581635" cy="485843"/>
          </a:xfrm>
          <a:prstGeom prst="rect">
            <a:avLst/>
          </a:prstGeom>
          <a:ln w="28575">
            <a:solidFill>
              <a:srgbClr val="73B3D1"/>
            </a:solidFill>
          </a:ln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A5E7AB38-00E8-112E-F268-197904002C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1559" y="2009725"/>
            <a:ext cx="5432478" cy="4147115"/>
          </a:xfrm>
          <a:prstGeom prst="rect">
            <a:avLst/>
          </a:prstGeom>
          <a:ln w="28575">
            <a:solidFill>
              <a:srgbClr val="73B3D1"/>
            </a:solidFill>
          </a:ln>
        </p:spPr>
      </p:pic>
      <p:sp>
        <p:nvSpPr>
          <p:cNvPr id="4" name="Ellipse 3">
            <a:extLst>
              <a:ext uri="{FF2B5EF4-FFF2-40B4-BE49-F238E27FC236}">
                <a16:creationId xmlns:a16="http://schemas.microsoft.com/office/drawing/2014/main" id="{33A74521-C622-874D-8BB0-23058288D1B9}"/>
              </a:ext>
            </a:extLst>
          </p:cNvPr>
          <p:cNvSpPr/>
          <p:nvPr/>
        </p:nvSpPr>
        <p:spPr>
          <a:xfrm>
            <a:off x="3229478" y="2807623"/>
            <a:ext cx="316992" cy="316992"/>
          </a:xfrm>
          <a:prstGeom prst="ellipse">
            <a:avLst/>
          </a:prstGeom>
          <a:solidFill>
            <a:srgbClr val="73B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600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F3C06242-7232-61F0-9111-4FA8EECE0981}"/>
              </a:ext>
            </a:extLst>
          </p:cNvPr>
          <p:cNvSpPr/>
          <p:nvPr/>
        </p:nvSpPr>
        <p:spPr>
          <a:xfrm>
            <a:off x="4655084" y="4181313"/>
            <a:ext cx="316992" cy="316992"/>
          </a:xfrm>
          <a:prstGeom prst="ellipse">
            <a:avLst/>
          </a:prstGeom>
          <a:solidFill>
            <a:srgbClr val="73B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600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01F877BA-66F6-FD7C-D04A-2336798F98D3}"/>
              </a:ext>
            </a:extLst>
          </p:cNvPr>
          <p:cNvSpPr/>
          <p:nvPr/>
        </p:nvSpPr>
        <p:spPr>
          <a:xfrm>
            <a:off x="11455541" y="1851229"/>
            <a:ext cx="316992" cy="316992"/>
          </a:xfrm>
          <a:prstGeom prst="ellipse">
            <a:avLst/>
          </a:prstGeom>
          <a:solidFill>
            <a:srgbClr val="73B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600" b="1" dirty="0">
                <a:solidFill>
                  <a:schemeClr val="bg1"/>
                </a:solidFill>
              </a:rPr>
              <a:t>3</a:t>
            </a:r>
          </a:p>
        </p:txBody>
      </p: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26A92572-A226-FEAF-4061-6A81EA226955}"/>
              </a:ext>
            </a:extLst>
          </p:cNvPr>
          <p:cNvCxnSpPr>
            <a:cxnSpLocks/>
          </p:cNvCxnSpPr>
          <p:nvPr/>
        </p:nvCxnSpPr>
        <p:spPr>
          <a:xfrm>
            <a:off x="5839968" y="2903687"/>
            <a:ext cx="595148" cy="292302"/>
          </a:xfrm>
          <a:prstGeom prst="straightConnector1">
            <a:avLst/>
          </a:prstGeom>
          <a:ln w="57150">
            <a:solidFill>
              <a:srgbClr val="FA4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F02F19A3-9FE2-0744-D3BF-099381DEB698}"/>
              </a:ext>
            </a:extLst>
          </p:cNvPr>
          <p:cNvCxnSpPr>
            <a:cxnSpLocks/>
          </p:cNvCxnSpPr>
          <p:nvPr/>
        </p:nvCxnSpPr>
        <p:spPr>
          <a:xfrm flipV="1">
            <a:off x="6667894" y="4628127"/>
            <a:ext cx="0" cy="567636"/>
          </a:xfrm>
          <a:prstGeom prst="straightConnector1">
            <a:avLst/>
          </a:prstGeom>
          <a:ln w="57150">
            <a:solidFill>
              <a:srgbClr val="FA4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ZoneTexte 13">
            <a:extLst>
              <a:ext uri="{FF2B5EF4-FFF2-40B4-BE49-F238E27FC236}">
                <a16:creationId xmlns:a16="http://schemas.microsoft.com/office/drawing/2014/main" id="{06AF518D-B721-73BF-1D66-0FCB0C5D0A2E}"/>
              </a:ext>
            </a:extLst>
          </p:cNvPr>
          <p:cNvSpPr txBox="1"/>
          <p:nvPr/>
        </p:nvSpPr>
        <p:spPr>
          <a:xfrm>
            <a:off x="6370320" y="5195763"/>
            <a:ext cx="3486912" cy="738664"/>
          </a:xfrm>
          <a:prstGeom prst="rect">
            <a:avLst/>
          </a:prstGeom>
          <a:solidFill>
            <a:schemeClr val="bg1"/>
          </a:solidFill>
          <a:ln>
            <a:solidFill>
              <a:srgbClr val="73B3D1"/>
            </a:solidFill>
          </a:ln>
        </p:spPr>
        <p:txBody>
          <a:bodyPr wrap="square" rtlCol="0">
            <a:spAutoFit/>
          </a:bodyPr>
          <a:lstStyle/>
          <a:p>
            <a:r>
              <a:rPr lang="fr-CA" sz="1400" dirty="0">
                <a:solidFill>
                  <a:srgbClr val="73B3D1"/>
                </a:solidFill>
              </a:rPr>
              <a:t>Ce </a:t>
            </a:r>
            <a:r>
              <a:rPr lang="fr-CA" sz="1400" dirty="0" err="1">
                <a:solidFill>
                  <a:srgbClr val="73B3D1"/>
                </a:solidFill>
              </a:rPr>
              <a:t>template</a:t>
            </a:r>
            <a:r>
              <a:rPr lang="fr-CA" sz="1400" dirty="0">
                <a:solidFill>
                  <a:srgbClr val="73B3D1"/>
                </a:solidFill>
              </a:rPr>
              <a:t> est utilisé en </a:t>
            </a:r>
            <a:r>
              <a:rPr lang="fr-CA" sz="1400" b="1" dirty="0">
                <a:solidFill>
                  <a:srgbClr val="73B3D1"/>
                </a:solidFill>
              </a:rPr>
              <a:t>Prog Web orientée services</a:t>
            </a:r>
            <a:r>
              <a:rPr lang="fr-CA" sz="1400" dirty="0">
                <a:solidFill>
                  <a:srgbClr val="73B3D1"/>
                </a:solidFill>
              </a:rPr>
              <a:t>, car aucune </a:t>
            </a:r>
            <a:r>
              <a:rPr lang="fr-CA" sz="1400" dirty="0" err="1">
                <a:solidFill>
                  <a:srgbClr val="73B3D1"/>
                </a:solidFill>
              </a:rPr>
              <a:t>View</a:t>
            </a:r>
            <a:r>
              <a:rPr lang="fr-CA" sz="1400" dirty="0">
                <a:solidFill>
                  <a:srgbClr val="73B3D1"/>
                </a:solidFill>
              </a:rPr>
              <a:t> n’est nécessaire. (Angular s’occupe de l’interface utilisateur)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3EFFEB36-194B-8717-0CFC-F6007496812B}"/>
              </a:ext>
            </a:extLst>
          </p:cNvPr>
          <p:cNvSpPr txBox="1"/>
          <p:nvPr/>
        </p:nvSpPr>
        <p:spPr>
          <a:xfrm>
            <a:off x="4228843" y="2380467"/>
            <a:ext cx="211121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CA" sz="1400" dirty="0">
                <a:solidFill>
                  <a:srgbClr val="73B3D1"/>
                </a:solidFill>
              </a:rPr>
              <a:t>Nous utiliserons ce </a:t>
            </a:r>
            <a:r>
              <a:rPr lang="fr-CA" sz="1400" dirty="0" err="1">
                <a:solidFill>
                  <a:srgbClr val="73B3D1"/>
                </a:solidFill>
              </a:rPr>
              <a:t>template</a:t>
            </a:r>
            <a:r>
              <a:rPr lang="fr-CA" sz="1400" dirty="0">
                <a:solidFill>
                  <a:srgbClr val="73B3D1"/>
                </a:solidFill>
              </a:rPr>
              <a:t> dans ce cours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70BC2A95-B82F-1D04-6CDF-C183A32EDA23}"/>
              </a:ext>
            </a:extLst>
          </p:cNvPr>
          <p:cNvSpPr txBox="1"/>
          <p:nvPr/>
        </p:nvSpPr>
        <p:spPr>
          <a:xfrm>
            <a:off x="8046241" y="3006408"/>
            <a:ext cx="524256" cy="379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⭐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43064497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91D18FA0-C919-AA49-2EF0-8B79E39819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150572"/>
            <a:ext cx="6166607" cy="5594177"/>
          </a:xfrm>
        </p:spPr>
        <p:txBody>
          <a:bodyPr/>
          <a:lstStyle/>
          <a:p>
            <a:r>
              <a:rPr lang="fr-CA" dirty="0"/>
              <a:t> Jointures</a:t>
            </a:r>
          </a:p>
          <a:p>
            <a:pPr lvl="1"/>
            <a:r>
              <a:rPr lang="fr-CA" sz="2000" dirty="0"/>
              <a:t> Côté SQL, la requête serait « plutôt simple »... mais est-ce que le tableau obtenu est vraiment un affichage intéressant pour l’utilisateur ? </a:t>
            </a:r>
            <a:r>
              <a:rPr lang="fr-CA" sz="2000" i="1" dirty="0"/>
              <a:t>Bof</a:t>
            </a:r>
            <a:r>
              <a:rPr lang="fr-CA" sz="2000" dirty="0"/>
              <a:t>.</a:t>
            </a:r>
          </a:p>
          <a:p>
            <a:pPr lvl="2"/>
            <a:r>
              <a:rPr lang="fr-CA" sz="1600" dirty="0"/>
              <a:t> Les noms de séries qui se </a:t>
            </a:r>
            <a:r>
              <a:rPr lang="fr-CA" sz="1600" b="1" dirty="0"/>
              <a:t>répètent</a:t>
            </a:r>
            <a:r>
              <a:rPr lang="fr-CA" sz="1600" dirty="0"/>
              <a:t>...</a:t>
            </a:r>
          </a:p>
          <a:p>
            <a:pPr lvl="2"/>
            <a:r>
              <a:rPr lang="fr-CA" sz="1600" dirty="0"/>
              <a:t> Les séries qui s’</a:t>
            </a:r>
            <a:r>
              <a:rPr lang="fr-CA" sz="1600" b="1" dirty="0"/>
              <a:t>entremêlent</a:t>
            </a:r>
            <a:r>
              <a:rPr lang="fr-CA" sz="1600" dirty="0"/>
              <a:t> si on n’utilise pas ORDER BY...</a:t>
            </a:r>
          </a:p>
          <a:p>
            <a:pPr lvl="1"/>
            <a:r>
              <a:rPr lang="fr-CA" sz="2000" dirty="0"/>
              <a:t> On doit commencer par réfléchir à ce qu’on souhaite afficher et comment on veut l’afficher.</a:t>
            </a:r>
          </a:p>
          <a:p>
            <a:pPr lvl="2"/>
            <a:r>
              <a:rPr lang="fr-CA" sz="1600" dirty="0"/>
              <a:t> On veut peut-être juste la liste des acteurs pour </a:t>
            </a:r>
            <a:r>
              <a:rPr lang="fr-CA" sz="1600" b="1" dirty="0"/>
              <a:t>une série en particulier</a:t>
            </a:r>
            <a:r>
              <a:rPr lang="fr-CA" sz="1600" dirty="0"/>
              <a:t> ?</a:t>
            </a:r>
          </a:p>
          <a:p>
            <a:pPr lvl="2"/>
            <a:r>
              <a:rPr lang="fr-CA" sz="1600" dirty="0"/>
              <a:t> Si on veut vraiment toutes les séries et tous leurs acteurs, il faudra réfléchir à un </a:t>
            </a:r>
            <a:r>
              <a:rPr lang="fr-CA" sz="1600" b="1" dirty="0"/>
              <a:t>affichage plus élégant</a:t>
            </a:r>
            <a:r>
              <a:rPr lang="fr-CA" sz="1600" dirty="0"/>
              <a:t>.</a:t>
            </a: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5545D98A-C25F-E362-0547-BE5800537C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Interaction avec la BD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9AC29132-4061-465F-8071-246EA103CA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5625" y="1961996"/>
            <a:ext cx="4913852" cy="1122453"/>
          </a:xfrm>
          <a:prstGeom prst="rect">
            <a:avLst/>
          </a:prstGeom>
          <a:ln w="38100">
            <a:solidFill>
              <a:srgbClr val="739CD1"/>
            </a:solidFill>
          </a:ln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9016DDA7-9701-9A21-D752-B64F754454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383" y="4643814"/>
            <a:ext cx="5929884" cy="2127228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C95B2E79-22B7-AAC3-AEE8-9BF886398A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6895" y="3545843"/>
            <a:ext cx="3148424" cy="3100960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  <p:sp>
        <p:nvSpPr>
          <p:cNvPr id="9" name="Flèche : bas 8">
            <a:extLst>
              <a:ext uri="{FF2B5EF4-FFF2-40B4-BE49-F238E27FC236}">
                <a16:creationId xmlns:a16="http://schemas.microsoft.com/office/drawing/2014/main" id="{B3D56DD2-266B-7EA1-9259-FE1BC0940CD9}"/>
              </a:ext>
            </a:extLst>
          </p:cNvPr>
          <p:cNvSpPr/>
          <p:nvPr/>
        </p:nvSpPr>
        <p:spPr>
          <a:xfrm>
            <a:off x="9426548" y="3084449"/>
            <a:ext cx="536896" cy="461394"/>
          </a:xfrm>
          <a:prstGeom prst="downArrow">
            <a:avLst/>
          </a:prstGeom>
          <a:solidFill>
            <a:srgbClr val="739C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5031374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91D18FA0-C919-AA49-2EF0-8B79E39819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 Jointures</a:t>
            </a:r>
          </a:p>
          <a:p>
            <a:pPr lvl="1"/>
            <a:r>
              <a:rPr lang="fr-CA" dirty="0"/>
              <a:t> Exemple 1 : La liste d’acteurs pour une seule série particulière</a:t>
            </a:r>
          </a:p>
          <a:p>
            <a:pPr lvl="2"/>
            <a:r>
              <a:rPr lang="fr-CA" dirty="0"/>
              <a:t> Qu’est-ce qu’on va envoyer à la vue ? Juste </a:t>
            </a:r>
            <a:r>
              <a:rPr lang="fr-CA" dirty="0" err="1">
                <a:solidFill>
                  <a:srgbClr val="FA4098"/>
                </a:solidFill>
              </a:rPr>
              <a:t>IEnumerable</a:t>
            </a:r>
            <a:r>
              <a:rPr lang="fr-CA" dirty="0">
                <a:solidFill>
                  <a:srgbClr val="FA4098"/>
                </a:solidFill>
              </a:rPr>
              <a:t>&lt;Acteur&gt;</a:t>
            </a:r>
            <a:r>
              <a:rPr lang="fr-CA" dirty="0"/>
              <a:t> ou bien </a:t>
            </a:r>
            <a:r>
              <a:rPr lang="fr-CA" dirty="0" err="1">
                <a:solidFill>
                  <a:srgbClr val="FA4098"/>
                </a:solidFill>
              </a:rPr>
              <a:t>IEnumerable</a:t>
            </a:r>
            <a:r>
              <a:rPr lang="fr-CA" dirty="0">
                <a:solidFill>
                  <a:srgbClr val="FA4098"/>
                </a:solidFill>
              </a:rPr>
              <a:t>&lt;Acteur&gt;</a:t>
            </a:r>
            <a:r>
              <a:rPr lang="fr-CA" dirty="0"/>
              <a:t> ET une</a:t>
            </a:r>
            <a:r>
              <a:rPr lang="fr-CA" dirty="0">
                <a:solidFill>
                  <a:srgbClr val="FA4098"/>
                </a:solidFill>
              </a:rPr>
              <a:t> Série</a:t>
            </a:r>
            <a:r>
              <a:rPr lang="fr-CA" dirty="0"/>
              <a:t> ? (Celle dont on a demandé les acteurs)</a:t>
            </a:r>
          </a:p>
          <a:p>
            <a:pPr lvl="3"/>
            <a:r>
              <a:rPr lang="fr-CA" dirty="0"/>
              <a:t> Optons pour la </a:t>
            </a:r>
            <a:r>
              <a:rPr lang="fr-CA" b="1" dirty="0"/>
              <a:t>2</a:t>
            </a:r>
            <a:r>
              <a:rPr lang="fr-CA" b="1" baseline="30000" dirty="0"/>
              <a:t>e</a:t>
            </a:r>
            <a:r>
              <a:rPr lang="fr-CA" b="1" dirty="0"/>
              <a:t> option</a:t>
            </a:r>
            <a:r>
              <a:rPr lang="fr-CA" dirty="0"/>
              <a:t> et préparons un </a:t>
            </a:r>
            <a:r>
              <a:rPr lang="fr-CA" b="1" dirty="0" err="1"/>
              <a:t>ViewModel</a:t>
            </a:r>
            <a:r>
              <a:rPr lang="fr-CA" dirty="0"/>
              <a:t> et une </a:t>
            </a:r>
            <a:r>
              <a:rPr lang="fr-CA" b="1" dirty="0"/>
              <a:t>Vue</a:t>
            </a:r>
            <a:r>
              <a:rPr lang="fr-CA" dirty="0"/>
              <a:t> en conséquence.</a:t>
            </a: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5545D98A-C25F-E362-0547-BE5800537C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Interaction avec la BD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F5BFCD57-250F-FACE-7CEE-EE5CD1A217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6979" y="3407908"/>
            <a:ext cx="3469893" cy="987175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D80B5E46-8B49-C03E-123D-F9CF43DAB4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0107" y="4775095"/>
            <a:ext cx="3713876" cy="1864665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A6E781F9-2FAF-43EA-9449-B6DA246A94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8438" y="4775094"/>
            <a:ext cx="3491400" cy="1638529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0E7160BE-9F32-1C5C-556E-0A34BDEE75B4}"/>
              </a:ext>
            </a:extLst>
          </p:cNvPr>
          <p:cNvSpPr txBox="1"/>
          <p:nvPr/>
        </p:nvSpPr>
        <p:spPr>
          <a:xfrm>
            <a:off x="4538438" y="4449082"/>
            <a:ext cx="29765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400" dirty="0">
                <a:solidFill>
                  <a:srgbClr val="739CD1"/>
                </a:solidFill>
              </a:rPr>
              <a:t>Infos de la série dans la Vue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B0415E09-7FA6-5DAC-8557-78252D36C4F8}"/>
              </a:ext>
            </a:extLst>
          </p:cNvPr>
          <p:cNvSpPr txBox="1"/>
          <p:nvPr/>
        </p:nvSpPr>
        <p:spPr>
          <a:xfrm>
            <a:off x="0" y="3547312"/>
            <a:ext cx="29765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400" dirty="0" err="1">
                <a:solidFill>
                  <a:srgbClr val="739CD1"/>
                </a:solidFill>
              </a:rPr>
              <a:t>ViewModel</a:t>
            </a:r>
            <a:endParaRPr lang="fr-CA" sz="1400" dirty="0">
              <a:solidFill>
                <a:srgbClr val="739CD1"/>
              </a:solidFill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BCB96DFA-905D-9A6B-5481-125EE02165BF}"/>
              </a:ext>
            </a:extLst>
          </p:cNvPr>
          <p:cNvSpPr txBox="1"/>
          <p:nvPr/>
        </p:nvSpPr>
        <p:spPr>
          <a:xfrm>
            <a:off x="8192165" y="4449082"/>
            <a:ext cx="29765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400" dirty="0">
                <a:solidFill>
                  <a:srgbClr val="739CD1"/>
                </a:solidFill>
              </a:rPr>
              <a:t>Acteurs de la série dans la Vue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E656521C-BDDC-59B7-5CC4-307A4FC61343}"/>
              </a:ext>
            </a:extLst>
          </p:cNvPr>
          <p:cNvSpPr txBox="1"/>
          <p:nvPr/>
        </p:nvSpPr>
        <p:spPr>
          <a:xfrm>
            <a:off x="6256979" y="3073131"/>
            <a:ext cx="24686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400" dirty="0">
                <a:solidFill>
                  <a:srgbClr val="739CD1"/>
                </a:solidFill>
              </a:rPr>
              <a:t>Vue qui recevra le </a:t>
            </a:r>
            <a:r>
              <a:rPr lang="fr-CA" sz="1400" dirty="0" err="1">
                <a:solidFill>
                  <a:srgbClr val="739CD1"/>
                </a:solidFill>
              </a:rPr>
              <a:t>ViewModel</a:t>
            </a:r>
            <a:endParaRPr lang="fr-CA" sz="1400" dirty="0">
              <a:solidFill>
                <a:srgbClr val="739CD1"/>
              </a:solidFill>
            </a:endParaRPr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197E8277-695B-DB6A-D9B6-66666B50BC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261" y="3866209"/>
            <a:ext cx="4264711" cy="1473522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</p:spTree>
    <p:extLst>
      <p:ext uri="{BB962C8B-B14F-4D97-AF65-F5344CB8AC3E}">
        <p14:creationId xmlns:p14="http://schemas.microsoft.com/office/powerpoint/2010/main" val="17845666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91D18FA0-C919-AA49-2EF0-8B79E39819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 Jointures</a:t>
            </a:r>
          </a:p>
          <a:p>
            <a:pPr lvl="1"/>
            <a:r>
              <a:rPr lang="fr-CA" dirty="0"/>
              <a:t> Exemple 1 : La liste d’acteurs pour une seule série particulière</a:t>
            </a:r>
          </a:p>
          <a:p>
            <a:pPr lvl="2"/>
            <a:r>
              <a:rPr lang="fr-CA" dirty="0"/>
              <a:t> Deux types de syntaxes:</a:t>
            </a:r>
          </a:p>
          <a:p>
            <a:pPr lvl="2"/>
            <a:endParaRPr lang="fr-CA" dirty="0"/>
          </a:p>
          <a:p>
            <a:endParaRPr lang="fr-CA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5545D98A-C25F-E362-0547-BE5800537C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Interaction avec la BD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90E3FC42-9E2B-12F4-92AE-9C95E749D0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018" y="3311555"/>
            <a:ext cx="3874532" cy="1395187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68087CB2-7F57-33A3-AC7E-0C50B75A20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5730" y="3311555"/>
            <a:ext cx="7535430" cy="1395187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0510B438-D53F-6709-45E5-C315645C09F6}"/>
              </a:ext>
            </a:extLst>
          </p:cNvPr>
          <p:cNvSpPr txBox="1"/>
          <p:nvPr/>
        </p:nvSpPr>
        <p:spPr>
          <a:xfrm>
            <a:off x="238152" y="2914522"/>
            <a:ext cx="3874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>
                <a:solidFill>
                  <a:srgbClr val="739CD1"/>
                </a:solidFill>
              </a:rPr>
              <a:t>LINQ « </a:t>
            </a:r>
            <a:r>
              <a:rPr lang="fr-CA" dirty="0" err="1">
                <a:solidFill>
                  <a:srgbClr val="FA4098"/>
                </a:solidFill>
              </a:rPr>
              <a:t>Query</a:t>
            </a:r>
            <a:r>
              <a:rPr lang="fr-CA" dirty="0">
                <a:solidFill>
                  <a:srgbClr val="FA4098"/>
                </a:solidFill>
              </a:rPr>
              <a:t> </a:t>
            </a:r>
            <a:r>
              <a:rPr lang="fr-CA" dirty="0" err="1">
                <a:solidFill>
                  <a:srgbClr val="FA4098"/>
                </a:solidFill>
              </a:rPr>
              <a:t>Syntax</a:t>
            </a:r>
            <a:r>
              <a:rPr lang="fr-CA" dirty="0">
                <a:solidFill>
                  <a:srgbClr val="739CD1"/>
                </a:solidFill>
              </a:rPr>
              <a:t> »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E23C3427-45EF-FE47-DF3F-73CB0433CCC2}"/>
              </a:ext>
            </a:extLst>
          </p:cNvPr>
          <p:cNvSpPr txBox="1"/>
          <p:nvPr/>
        </p:nvSpPr>
        <p:spPr>
          <a:xfrm>
            <a:off x="4380794" y="2914522"/>
            <a:ext cx="6701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>
                <a:solidFill>
                  <a:srgbClr val="739CD1"/>
                </a:solidFill>
              </a:rPr>
              <a:t>LINQ « </a:t>
            </a:r>
            <a:r>
              <a:rPr lang="fr-CA" dirty="0">
                <a:solidFill>
                  <a:srgbClr val="FA4098"/>
                </a:solidFill>
              </a:rPr>
              <a:t>Method </a:t>
            </a:r>
            <a:r>
              <a:rPr lang="fr-CA" dirty="0" err="1">
                <a:solidFill>
                  <a:srgbClr val="FA4098"/>
                </a:solidFill>
              </a:rPr>
              <a:t>Syntax</a:t>
            </a:r>
            <a:r>
              <a:rPr lang="fr-CA" dirty="0">
                <a:solidFill>
                  <a:srgbClr val="739CD1"/>
                </a:solidFill>
              </a:rPr>
              <a:t> »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59CA0C67-EFC5-DD23-5B83-6AE9305D5739}"/>
              </a:ext>
            </a:extLst>
          </p:cNvPr>
          <p:cNvSpPr txBox="1"/>
          <p:nvPr/>
        </p:nvSpPr>
        <p:spPr>
          <a:xfrm>
            <a:off x="186348" y="4828850"/>
            <a:ext cx="1175481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600" dirty="0">
                <a:solidFill>
                  <a:srgbClr val="739CD1"/>
                </a:solidFill>
              </a:rPr>
              <a:t>• </a:t>
            </a:r>
            <a:r>
              <a:rPr lang="fr-CA" sz="1600" dirty="0">
                <a:solidFill>
                  <a:srgbClr val="FA4098"/>
                </a:solidFill>
              </a:rPr>
              <a:t>LINQ</a:t>
            </a:r>
            <a:r>
              <a:rPr lang="fr-CA" sz="1600" dirty="0">
                <a:solidFill>
                  <a:srgbClr val="739CD1"/>
                </a:solidFill>
              </a:rPr>
              <a:t> donne accès à ces deux syntaxes. N’hésitez pas à utiliser la </a:t>
            </a:r>
            <a:r>
              <a:rPr lang="fr-CA" sz="1600" dirty="0" err="1">
                <a:solidFill>
                  <a:srgbClr val="FA4098"/>
                </a:solidFill>
              </a:rPr>
              <a:t>Query</a:t>
            </a:r>
            <a:r>
              <a:rPr lang="fr-CA" sz="1600" dirty="0">
                <a:solidFill>
                  <a:srgbClr val="FA4098"/>
                </a:solidFill>
              </a:rPr>
              <a:t> </a:t>
            </a:r>
            <a:r>
              <a:rPr lang="fr-CA" sz="1600" dirty="0" err="1">
                <a:solidFill>
                  <a:srgbClr val="FA4098"/>
                </a:solidFill>
              </a:rPr>
              <a:t>Syntax</a:t>
            </a:r>
            <a:r>
              <a:rPr lang="fr-CA" sz="1600" dirty="0">
                <a:solidFill>
                  <a:srgbClr val="739CD1"/>
                </a:solidFill>
              </a:rPr>
              <a:t>, elle est parfois beaucoup plus intuitive pour des opérations qui sont plus sémantiquement proches de ce qu’on ferait avec SQL. (Jointures, agrégation, </a:t>
            </a:r>
            <a:r>
              <a:rPr lang="fr-CA" sz="1600" dirty="0" err="1">
                <a:solidFill>
                  <a:srgbClr val="739CD1"/>
                </a:solidFill>
              </a:rPr>
              <a:t>etc</a:t>
            </a:r>
            <a:r>
              <a:rPr lang="fr-CA" sz="1600" dirty="0">
                <a:solidFill>
                  <a:srgbClr val="739CD1"/>
                </a:solidFill>
              </a:rPr>
              <a:t>)</a:t>
            </a:r>
          </a:p>
          <a:p>
            <a:endParaRPr lang="fr-CA" sz="1600" dirty="0">
              <a:solidFill>
                <a:srgbClr val="739CD1"/>
              </a:solidFill>
            </a:endParaRPr>
          </a:p>
          <a:p>
            <a:r>
              <a:rPr lang="fr-CA" sz="1600" dirty="0">
                <a:solidFill>
                  <a:srgbClr val="739CD1"/>
                </a:solidFill>
              </a:rPr>
              <a:t>• La </a:t>
            </a:r>
            <a:r>
              <a:rPr lang="fr-CA" sz="1600" dirty="0" err="1">
                <a:solidFill>
                  <a:srgbClr val="FA4098"/>
                </a:solidFill>
              </a:rPr>
              <a:t>Query</a:t>
            </a:r>
            <a:r>
              <a:rPr lang="fr-CA" sz="1600" dirty="0">
                <a:solidFill>
                  <a:srgbClr val="FA4098"/>
                </a:solidFill>
              </a:rPr>
              <a:t> </a:t>
            </a:r>
            <a:r>
              <a:rPr lang="fr-CA" sz="1600" dirty="0" err="1">
                <a:solidFill>
                  <a:srgbClr val="FA4098"/>
                </a:solidFill>
              </a:rPr>
              <a:t>Syntax</a:t>
            </a:r>
            <a:r>
              <a:rPr lang="fr-CA" sz="1600" dirty="0">
                <a:solidFill>
                  <a:srgbClr val="739CD1"/>
                </a:solidFill>
              </a:rPr>
              <a:t> ne correspond pas parfaitement à la </a:t>
            </a:r>
            <a:r>
              <a:rPr lang="fr-CA" sz="1600" b="1" dirty="0">
                <a:solidFill>
                  <a:srgbClr val="739CD1"/>
                </a:solidFill>
              </a:rPr>
              <a:t>syntaxe SQL </a:t>
            </a:r>
            <a:r>
              <a:rPr lang="fr-CA" sz="1600" dirty="0">
                <a:solidFill>
                  <a:srgbClr val="739CD1"/>
                </a:solidFill>
              </a:rPr>
              <a:t>(L’ordre des instructions peut déstabiliser), mais c’est proche !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D2F22114-7A90-412F-2D3F-2639ECA089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3454" y="5906068"/>
            <a:ext cx="3886742" cy="866896"/>
          </a:xfrm>
          <a:prstGeom prst="rect">
            <a:avLst/>
          </a:prstGeom>
          <a:ln w="15875">
            <a:solidFill>
              <a:srgbClr val="FA4098"/>
            </a:solidFill>
          </a:ln>
        </p:spPr>
      </p:pic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BC0CAA8D-866B-0AEE-2DAA-3C42978042D0}"/>
              </a:ext>
            </a:extLst>
          </p:cNvPr>
          <p:cNvCxnSpPr>
            <a:endCxn id="10" idx="1"/>
          </p:cNvCxnSpPr>
          <p:nvPr/>
        </p:nvCxnSpPr>
        <p:spPr>
          <a:xfrm>
            <a:off x="2819401" y="5906068"/>
            <a:ext cx="704053" cy="4334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812850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91D18FA0-C919-AA49-2EF0-8B79E39819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 Jointures</a:t>
            </a:r>
          </a:p>
          <a:p>
            <a:pPr lvl="1"/>
            <a:r>
              <a:rPr lang="fr-CA" dirty="0"/>
              <a:t> Exemple 1 : La liste d’acteurs pour une seule série particulière</a:t>
            </a:r>
          </a:p>
          <a:p>
            <a:pPr lvl="2"/>
            <a:r>
              <a:rPr lang="fr-CA" dirty="0">
                <a:solidFill>
                  <a:srgbClr val="FF0000"/>
                </a:solidFill>
              </a:rPr>
              <a:t>UNE ALTERNATIVE pour simplifier, UTILISABLE UNIQUEMENT S’IL Y A PEU DE DONNÉES</a:t>
            </a:r>
          </a:p>
          <a:p>
            <a:endParaRPr lang="fr-CA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5545D98A-C25F-E362-0547-BE5800537C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Interaction avec la BD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C902F51F-E476-447A-19D9-0E00F3ECEDF8}"/>
              </a:ext>
            </a:extLst>
          </p:cNvPr>
          <p:cNvSpPr txBox="1"/>
          <p:nvPr/>
        </p:nvSpPr>
        <p:spPr>
          <a:xfrm>
            <a:off x="174334" y="2844225"/>
            <a:ext cx="615096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600" dirty="0">
                <a:solidFill>
                  <a:srgbClr val="739CD1"/>
                </a:solidFill>
              </a:rPr>
              <a:t>• Parfois, on peut prendre un peu de recul sur le mode opératoire SQL et simplifier beaucoup les choses à l’aide des outils fournis par LINQ !</a:t>
            </a:r>
          </a:p>
          <a:p>
            <a:endParaRPr lang="fr-CA" sz="1600" dirty="0">
              <a:solidFill>
                <a:srgbClr val="739CD1"/>
              </a:solidFill>
            </a:endParaRPr>
          </a:p>
          <a:p>
            <a:r>
              <a:rPr lang="fr-CA" sz="1600" dirty="0">
                <a:solidFill>
                  <a:srgbClr val="739CD1"/>
                </a:solidFill>
              </a:rPr>
              <a:t>• Ici, au lieu de faire une jointure, on a simplement utilisé </a:t>
            </a:r>
            <a:r>
              <a:rPr lang="fr-CA" sz="1600" dirty="0">
                <a:solidFill>
                  <a:srgbClr val="FA4098"/>
                </a:solidFill>
              </a:rPr>
              <a:t>.</a:t>
            </a:r>
            <a:r>
              <a:rPr lang="fr-CA" sz="1600" dirty="0" err="1">
                <a:solidFill>
                  <a:srgbClr val="FA4098"/>
                </a:solidFill>
              </a:rPr>
              <a:t>Where</a:t>
            </a:r>
            <a:r>
              <a:rPr lang="fr-CA" sz="1600" dirty="0">
                <a:solidFill>
                  <a:srgbClr val="FA4098"/>
                </a:solidFill>
              </a:rPr>
              <a:t>()</a:t>
            </a:r>
            <a:r>
              <a:rPr lang="fr-CA" sz="1600" dirty="0">
                <a:solidFill>
                  <a:srgbClr val="739CD1"/>
                </a:solidFill>
              </a:rPr>
              <a:t> et </a:t>
            </a:r>
            <a:r>
              <a:rPr lang="fr-CA" sz="1600" dirty="0">
                <a:solidFill>
                  <a:srgbClr val="FA4098"/>
                </a:solidFill>
              </a:rPr>
              <a:t>.</a:t>
            </a:r>
            <a:r>
              <a:rPr lang="fr-CA" sz="1600" dirty="0" err="1">
                <a:solidFill>
                  <a:srgbClr val="FA4098"/>
                </a:solidFill>
              </a:rPr>
              <a:t>Any</a:t>
            </a:r>
            <a:r>
              <a:rPr lang="fr-CA" sz="1600" dirty="0">
                <a:solidFill>
                  <a:srgbClr val="FA4098"/>
                </a:solidFill>
              </a:rPr>
              <a:t>()</a:t>
            </a:r>
            <a:r>
              <a:rPr lang="fr-CA" sz="1600" dirty="0">
                <a:solidFill>
                  <a:srgbClr val="739CD1"/>
                </a:solidFill>
              </a:rPr>
              <a:t>. Chaque acteur possède une </a:t>
            </a:r>
            <a:r>
              <a:rPr lang="fr-CA" sz="1600" dirty="0">
                <a:solidFill>
                  <a:srgbClr val="FA4098"/>
                </a:solidFill>
              </a:rPr>
              <a:t>List&lt;</a:t>
            </a:r>
            <a:r>
              <a:rPr lang="fr-CA" sz="1600" dirty="0" err="1">
                <a:solidFill>
                  <a:srgbClr val="FA4098"/>
                </a:solidFill>
              </a:rPr>
              <a:t>ActeurSerie</a:t>
            </a:r>
            <a:r>
              <a:rPr lang="fr-CA" sz="1600" dirty="0">
                <a:solidFill>
                  <a:srgbClr val="FA4098"/>
                </a:solidFill>
              </a:rPr>
              <a:t>&gt;</a:t>
            </a:r>
            <a:r>
              <a:rPr lang="fr-CA" sz="1600" dirty="0">
                <a:solidFill>
                  <a:srgbClr val="739CD1"/>
                </a:solidFill>
              </a:rPr>
              <a:t>. Chaque </a:t>
            </a:r>
            <a:r>
              <a:rPr lang="fr-CA" sz="1600" dirty="0" err="1">
                <a:solidFill>
                  <a:srgbClr val="FA4098"/>
                </a:solidFill>
              </a:rPr>
              <a:t>ActeurSerie</a:t>
            </a:r>
            <a:r>
              <a:rPr lang="fr-CA" sz="1600" dirty="0">
                <a:solidFill>
                  <a:srgbClr val="739CD1"/>
                </a:solidFill>
              </a:rPr>
              <a:t> est associée à un </a:t>
            </a:r>
            <a:r>
              <a:rPr lang="fr-CA" sz="1600" dirty="0" err="1">
                <a:solidFill>
                  <a:srgbClr val="FA4098"/>
                </a:solidFill>
              </a:rPr>
              <a:t>ActeurId</a:t>
            </a:r>
            <a:r>
              <a:rPr lang="fr-CA" sz="1600" dirty="0">
                <a:solidFill>
                  <a:srgbClr val="739CD1"/>
                </a:solidFill>
              </a:rPr>
              <a:t> et une </a:t>
            </a:r>
            <a:r>
              <a:rPr lang="fr-CA" sz="1600" dirty="0" err="1">
                <a:solidFill>
                  <a:srgbClr val="FA4098"/>
                </a:solidFill>
              </a:rPr>
              <a:t>SerieId</a:t>
            </a:r>
            <a:r>
              <a:rPr lang="fr-CA" sz="1600" dirty="0">
                <a:solidFill>
                  <a:srgbClr val="739CD1"/>
                </a:solidFill>
              </a:rPr>
              <a:t>. On a donc gardé que les acteurs qui possèdent une rangée dans </a:t>
            </a:r>
            <a:r>
              <a:rPr lang="fr-CA" sz="1600" dirty="0" err="1">
                <a:solidFill>
                  <a:srgbClr val="FA4098"/>
                </a:solidFill>
              </a:rPr>
              <a:t>ActeurSerie</a:t>
            </a:r>
            <a:r>
              <a:rPr lang="fr-CA" sz="1600" dirty="0">
                <a:solidFill>
                  <a:srgbClr val="739CD1"/>
                </a:solidFill>
              </a:rPr>
              <a:t> qui est associée à la bonne série.</a:t>
            </a:r>
          </a:p>
          <a:p>
            <a:endParaRPr lang="fr-CA" sz="1600" dirty="0">
              <a:solidFill>
                <a:srgbClr val="739CD1"/>
              </a:solidFill>
            </a:endParaRPr>
          </a:p>
          <a:p>
            <a:r>
              <a:rPr lang="fr-CA" sz="1600" dirty="0">
                <a:solidFill>
                  <a:srgbClr val="739CD1"/>
                </a:solidFill>
              </a:rPr>
              <a:t>• Vous êtes encouragés à utiliser ce genre de raccourcis lorsque c’est possible. Si on avait bel et bien eu besoin des informations contenues dans </a:t>
            </a:r>
            <a:r>
              <a:rPr lang="fr-CA" sz="1600" dirty="0" err="1">
                <a:solidFill>
                  <a:srgbClr val="FA4098"/>
                </a:solidFill>
              </a:rPr>
              <a:t>ActeurSerie</a:t>
            </a:r>
            <a:r>
              <a:rPr lang="fr-CA" sz="1600" dirty="0">
                <a:solidFill>
                  <a:srgbClr val="739CD1"/>
                </a:solidFill>
              </a:rPr>
              <a:t>, la jointure aurait été pertinente cela dit.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E2E8C264-C428-2BDC-5903-87A997499C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2069" y="6041253"/>
            <a:ext cx="7751996" cy="458918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A68D8E71-B18F-951A-23A5-97B9AA99E00C}"/>
              </a:ext>
            </a:extLst>
          </p:cNvPr>
          <p:cNvCxnSpPr>
            <a:cxnSpLocks/>
          </p:cNvCxnSpPr>
          <p:nvPr/>
        </p:nvCxnSpPr>
        <p:spPr>
          <a:xfrm>
            <a:off x="3624758" y="6270712"/>
            <a:ext cx="547269" cy="0"/>
          </a:xfrm>
          <a:prstGeom prst="straightConnector1">
            <a:avLst/>
          </a:prstGeom>
          <a:ln w="38100">
            <a:solidFill>
              <a:srgbClr val="FA4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4">
            <a:extLst>
              <a:ext uri="{FF2B5EF4-FFF2-40B4-BE49-F238E27FC236}">
                <a16:creationId xmlns:a16="http://schemas.microsoft.com/office/drawing/2014/main" id="{2678411B-56A4-D461-7C34-962427783B7C}"/>
              </a:ext>
            </a:extLst>
          </p:cNvPr>
          <p:cNvSpPr txBox="1"/>
          <p:nvPr/>
        </p:nvSpPr>
        <p:spPr>
          <a:xfrm>
            <a:off x="141240" y="6116823"/>
            <a:ext cx="354316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A" sz="1400" dirty="0">
                <a:solidFill>
                  <a:srgbClr val="739CD1"/>
                </a:solidFill>
              </a:rPr>
              <a:t>Remarquez que c’était aussi possible en SQL !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4ABAD52-5524-976B-363F-01384B12AD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0535" y="3040902"/>
            <a:ext cx="5621215" cy="2413915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ABBA2E7-E253-A6F0-5565-9D6654966B2F}"/>
              </a:ext>
            </a:extLst>
          </p:cNvPr>
          <p:cNvSpPr/>
          <p:nvPr/>
        </p:nvSpPr>
        <p:spPr>
          <a:xfrm>
            <a:off x="6719581" y="4664278"/>
            <a:ext cx="5294486" cy="453005"/>
          </a:xfrm>
          <a:prstGeom prst="rect">
            <a:avLst/>
          </a:prstGeom>
          <a:noFill/>
          <a:ln>
            <a:solidFill>
              <a:srgbClr val="FA409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24222807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91D18FA0-C919-AA49-2EF0-8B79E39819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7354" y="1150572"/>
            <a:ext cx="5114488" cy="5026393"/>
          </a:xfrm>
        </p:spPr>
        <p:txBody>
          <a:bodyPr/>
          <a:lstStyle/>
          <a:p>
            <a:r>
              <a:rPr lang="fr-CA" dirty="0"/>
              <a:t> Jointures AVEC LINQ</a:t>
            </a:r>
          </a:p>
          <a:p>
            <a:pPr lvl="1"/>
            <a:r>
              <a:rPr lang="fr-CA" sz="2000" dirty="0"/>
              <a:t> Exemple 1 : La liste d’acteurs pour une seule série particulière</a:t>
            </a:r>
          </a:p>
          <a:p>
            <a:pPr lvl="2"/>
            <a:r>
              <a:rPr lang="fr-CA" sz="1800" dirty="0"/>
              <a:t> Dans le contrôleur, on fait donc notre jointure avec LINQ pour créer un </a:t>
            </a:r>
            <a:r>
              <a:rPr lang="fr-CA" sz="1800" dirty="0" err="1"/>
              <a:t>ViewModel</a:t>
            </a:r>
            <a:r>
              <a:rPr lang="fr-CA" sz="1800" dirty="0"/>
              <a:t> à envoyer à la vue </a:t>
            </a:r>
            <a:r>
              <a:rPr lang="fr-CA" sz="1800" dirty="0" err="1"/>
              <a:t>Razor</a:t>
            </a:r>
            <a:r>
              <a:rPr lang="fr-CA" sz="1800" dirty="0"/>
              <a:t>.</a:t>
            </a:r>
          </a:p>
          <a:p>
            <a:pPr lvl="2"/>
            <a:r>
              <a:rPr lang="fr-CA" sz="1800" dirty="0"/>
              <a:t> ICI on va utiliser </a:t>
            </a:r>
            <a:r>
              <a:rPr lang="fr-CA" sz="1600" dirty="0">
                <a:solidFill>
                  <a:srgbClr val="739CD1"/>
                </a:solidFill>
              </a:rPr>
              <a:t>LINQ « </a:t>
            </a:r>
            <a:r>
              <a:rPr lang="fr-CA" sz="1600" dirty="0">
                <a:solidFill>
                  <a:srgbClr val="FA4098"/>
                </a:solidFill>
              </a:rPr>
              <a:t>Method </a:t>
            </a:r>
            <a:r>
              <a:rPr lang="fr-CA" sz="1600" dirty="0" err="1">
                <a:solidFill>
                  <a:srgbClr val="FA4098"/>
                </a:solidFill>
              </a:rPr>
              <a:t>Syntax</a:t>
            </a:r>
            <a:r>
              <a:rPr lang="fr-CA" sz="1600" dirty="0">
                <a:solidFill>
                  <a:srgbClr val="739CD1"/>
                </a:solidFill>
              </a:rPr>
              <a:t> »</a:t>
            </a:r>
            <a:endParaRPr lang="fr-CA" sz="1800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5545D98A-C25F-E362-0547-BE5800537C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Interaction avec la BD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FB809EB0-CB45-7CA8-90DF-3D838D494C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4707" y="1375778"/>
            <a:ext cx="6638554" cy="5124393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135BCF9-2017-1F88-04A1-0D14D70A6DDE}"/>
              </a:ext>
            </a:extLst>
          </p:cNvPr>
          <p:cNvSpPr/>
          <p:nvPr/>
        </p:nvSpPr>
        <p:spPr>
          <a:xfrm>
            <a:off x="5729681" y="3011648"/>
            <a:ext cx="6274965" cy="1258348"/>
          </a:xfrm>
          <a:prstGeom prst="rect">
            <a:avLst/>
          </a:prstGeom>
          <a:noFill/>
          <a:ln>
            <a:solidFill>
              <a:srgbClr val="FA409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7355C62-6E17-359F-797A-8427450C12D0}"/>
              </a:ext>
            </a:extLst>
          </p:cNvPr>
          <p:cNvSpPr/>
          <p:nvPr/>
        </p:nvSpPr>
        <p:spPr>
          <a:xfrm>
            <a:off x="5729682" y="4573399"/>
            <a:ext cx="3405930" cy="1517008"/>
          </a:xfrm>
          <a:prstGeom prst="rect">
            <a:avLst/>
          </a:prstGeom>
          <a:noFill/>
          <a:ln>
            <a:solidFill>
              <a:srgbClr val="FA409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409432159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91D18FA0-C919-AA49-2EF0-8B79E39819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 Jointures</a:t>
            </a:r>
          </a:p>
          <a:p>
            <a:pPr lvl="1"/>
            <a:r>
              <a:rPr lang="fr-CA" dirty="0"/>
              <a:t> Exemple 1 : La liste d’acteurs pour une seule série particulière</a:t>
            </a:r>
          </a:p>
          <a:p>
            <a:pPr lvl="2"/>
            <a:r>
              <a:rPr lang="fr-CA" dirty="0"/>
              <a:t> Pas-à-pas de l’action du contrôleur</a:t>
            </a:r>
          </a:p>
          <a:p>
            <a:endParaRPr lang="fr-CA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5545D98A-C25F-E362-0547-BE5800537C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Interaction avec la BD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06CA458D-B2DE-7436-048E-E8C94CFA324B}"/>
              </a:ext>
            </a:extLst>
          </p:cNvPr>
          <p:cNvSpPr txBox="1"/>
          <p:nvPr/>
        </p:nvSpPr>
        <p:spPr>
          <a:xfrm>
            <a:off x="185754" y="3421962"/>
            <a:ext cx="456361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>
                <a:solidFill>
                  <a:srgbClr val="739CD1"/>
                </a:solidFill>
              </a:rPr>
              <a:t>• On commence par récupérer la série qui nous intéresse.</a:t>
            </a:r>
          </a:p>
          <a:p>
            <a:endParaRPr lang="fr-CA" dirty="0">
              <a:solidFill>
                <a:srgbClr val="739CD1"/>
              </a:solidFill>
            </a:endParaRPr>
          </a:p>
          <a:p>
            <a:r>
              <a:rPr lang="fr-CA" dirty="0">
                <a:solidFill>
                  <a:srgbClr val="739CD1"/>
                </a:solidFill>
              </a:rPr>
              <a:t>• Pour faire une jointure avec les tables Acteur et </a:t>
            </a:r>
            <a:r>
              <a:rPr lang="fr-CA" dirty="0" err="1">
                <a:solidFill>
                  <a:srgbClr val="739CD1"/>
                </a:solidFill>
              </a:rPr>
              <a:t>ActeurSerie</a:t>
            </a:r>
            <a:r>
              <a:rPr lang="fr-CA" dirty="0">
                <a:solidFill>
                  <a:srgbClr val="739CD1"/>
                </a:solidFill>
              </a:rPr>
              <a:t>, nous aurons besoin de ces deux </a:t>
            </a:r>
            <a:r>
              <a:rPr lang="fr-CA" dirty="0" err="1">
                <a:solidFill>
                  <a:srgbClr val="739CD1"/>
                </a:solidFill>
              </a:rPr>
              <a:t>DbSet</a:t>
            </a:r>
            <a:endParaRPr lang="fr-CA" dirty="0">
              <a:solidFill>
                <a:srgbClr val="739CD1"/>
              </a:solidFill>
            </a:endParaRP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04A88324-E9E0-5590-199C-05E820753C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9953" y="3450007"/>
            <a:ext cx="7062693" cy="1833651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D92E994-7F5B-894E-D9D6-0271C7B17FC3}"/>
              </a:ext>
            </a:extLst>
          </p:cNvPr>
          <p:cNvSpPr/>
          <p:nvPr/>
        </p:nvSpPr>
        <p:spPr>
          <a:xfrm>
            <a:off x="5335951" y="3812884"/>
            <a:ext cx="4128743" cy="951325"/>
          </a:xfrm>
          <a:prstGeom prst="rect">
            <a:avLst/>
          </a:prstGeom>
          <a:noFill/>
          <a:ln>
            <a:solidFill>
              <a:srgbClr val="FA409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F2D8180-FCA6-1798-41FC-690CD2721423}"/>
              </a:ext>
            </a:extLst>
          </p:cNvPr>
          <p:cNvSpPr/>
          <p:nvPr/>
        </p:nvSpPr>
        <p:spPr>
          <a:xfrm>
            <a:off x="5343421" y="4826458"/>
            <a:ext cx="6623989" cy="457200"/>
          </a:xfrm>
          <a:prstGeom prst="rect">
            <a:avLst/>
          </a:prstGeom>
          <a:noFill/>
          <a:ln>
            <a:solidFill>
              <a:srgbClr val="FA409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6B81F8EE-E9C9-18CE-650D-D2C0579BC25A}"/>
              </a:ext>
            </a:extLst>
          </p:cNvPr>
          <p:cNvCxnSpPr>
            <a:cxnSpLocks/>
          </p:cNvCxnSpPr>
          <p:nvPr/>
        </p:nvCxnSpPr>
        <p:spPr>
          <a:xfrm>
            <a:off x="3811191" y="3931564"/>
            <a:ext cx="1460409" cy="279709"/>
          </a:xfrm>
          <a:prstGeom prst="straightConnector1">
            <a:avLst/>
          </a:prstGeom>
          <a:ln w="38100">
            <a:solidFill>
              <a:srgbClr val="FA4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E6EAD118-A479-0085-FA34-58980A065A8D}"/>
              </a:ext>
            </a:extLst>
          </p:cNvPr>
          <p:cNvCxnSpPr>
            <a:cxnSpLocks/>
          </p:cNvCxnSpPr>
          <p:nvPr/>
        </p:nvCxnSpPr>
        <p:spPr>
          <a:xfrm>
            <a:off x="4118994" y="4966283"/>
            <a:ext cx="1152606" cy="88775"/>
          </a:xfrm>
          <a:prstGeom prst="straightConnector1">
            <a:avLst/>
          </a:prstGeom>
          <a:ln w="38100">
            <a:solidFill>
              <a:srgbClr val="FA4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807016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91D18FA0-C919-AA49-2EF0-8B79E39819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 Jointures</a:t>
            </a:r>
          </a:p>
          <a:p>
            <a:pPr lvl="1"/>
            <a:r>
              <a:rPr lang="fr-CA" dirty="0"/>
              <a:t> Exemple 1 : La liste d’acteurs pour une seule série particulière</a:t>
            </a:r>
          </a:p>
          <a:p>
            <a:pPr lvl="2"/>
            <a:r>
              <a:rPr lang="fr-CA" dirty="0"/>
              <a:t> Pas-à-pas de l’action du contrôleur</a:t>
            </a:r>
          </a:p>
          <a:p>
            <a:endParaRPr lang="fr-CA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5545D98A-C25F-E362-0547-BE5800537C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Interaction avec la BD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7308026-C829-5954-22C4-2061C8BC4B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7922" y="3177206"/>
            <a:ext cx="7096390" cy="1303693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20A93A1D-561E-5A96-D4F5-006F60F95505}"/>
              </a:ext>
            </a:extLst>
          </p:cNvPr>
          <p:cNvSpPr txBox="1"/>
          <p:nvPr/>
        </p:nvSpPr>
        <p:spPr>
          <a:xfrm>
            <a:off x="135546" y="3219921"/>
            <a:ext cx="4563611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600" dirty="0">
                <a:solidFill>
                  <a:srgbClr val="739CD1"/>
                </a:solidFill>
              </a:rPr>
              <a:t>• </a:t>
            </a:r>
            <a:r>
              <a:rPr lang="fr-CA" sz="1600" dirty="0" err="1">
                <a:solidFill>
                  <a:srgbClr val="739CD1"/>
                </a:solidFill>
              </a:rPr>
              <a:t>Oof</a:t>
            </a:r>
            <a:r>
              <a:rPr lang="fr-CA" sz="1600" dirty="0">
                <a:solidFill>
                  <a:srgbClr val="739CD1"/>
                </a:solidFill>
              </a:rPr>
              <a:t> ! Les </a:t>
            </a:r>
            <a:r>
              <a:rPr lang="fr-CA" sz="1600" dirty="0" err="1">
                <a:solidFill>
                  <a:srgbClr val="FA4098"/>
                </a:solidFill>
              </a:rPr>
              <a:t>Join</a:t>
            </a:r>
            <a:r>
              <a:rPr lang="fr-CA" sz="1600" dirty="0">
                <a:solidFill>
                  <a:srgbClr val="FA4098"/>
                </a:solidFill>
              </a:rPr>
              <a:t>()</a:t>
            </a:r>
            <a:r>
              <a:rPr lang="fr-CA" sz="1600" dirty="0">
                <a:solidFill>
                  <a:srgbClr val="739CD1"/>
                </a:solidFill>
              </a:rPr>
              <a:t> avec LINQ ne sont pas jolis </a:t>
            </a:r>
            <a:r>
              <a:rPr lang="fr-CA" sz="1600" dirty="0" err="1">
                <a:solidFill>
                  <a:srgbClr val="739CD1"/>
                </a:solidFill>
              </a:rPr>
              <a:t>jolis</a:t>
            </a:r>
            <a:r>
              <a:rPr lang="fr-CA" sz="1600" dirty="0">
                <a:solidFill>
                  <a:srgbClr val="739CD1"/>
                </a:solidFill>
              </a:rPr>
              <a:t>.</a:t>
            </a:r>
          </a:p>
          <a:p>
            <a:endParaRPr lang="fr-CA" sz="1600" dirty="0">
              <a:solidFill>
                <a:srgbClr val="739CD1"/>
              </a:solidFill>
            </a:endParaRPr>
          </a:p>
          <a:p>
            <a:r>
              <a:rPr lang="fr-CA" sz="1600" dirty="0">
                <a:solidFill>
                  <a:srgbClr val="739CD1"/>
                </a:solidFill>
              </a:rPr>
              <a:t>• Cette ligne détermine la structure du résultat. (Ici, une liste de duos d’entités </a:t>
            </a:r>
            <a:r>
              <a:rPr lang="fr-CA" sz="1600" dirty="0">
                <a:solidFill>
                  <a:srgbClr val="FA4098"/>
                </a:solidFill>
              </a:rPr>
              <a:t>Acteur</a:t>
            </a:r>
            <a:r>
              <a:rPr lang="fr-CA" sz="1600" dirty="0">
                <a:solidFill>
                  <a:srgbClr val="739CD1"/>
                </a:solidFill>
              </a:rPr>
              <a:t> + </a:t>
            </a:r>
            <a:r>
              <a:rPr lang="fr-CA" sz="1600" dirty="0" err="1">
                <a:solidFill>
                  <a:srgbClr val="FA4098"/>
                </a:solidFill>
              </a:rPr>
              <a:t>ActeurSerie</a:t>
            </a:r>
            <a:r>
              <a:rPr lang="fr-CA" sz="1600" dirty="0">
                <a:solidFill>
                  <a:srgbClr val="739CD1"/>
                </a:solidFill>
              </a:rPr>
              <a:t>)</a:t>
            </a:r>
          </a:p>
          <a:p>
            <a:endParaRPr lang="fr-CA" sz="1600" dirty="0">
              <a:solidFill>
                <a:srgbClr val="739CD1"/>
              </a:solidFill>
            </a:endParaRPr>
          </a:p>
          <a:p>
            <a:r>
              <a:rPr lang="fr-CA" sz="1600" dirty="0">
                <a:solidFill>
                  <a:srgbClr val="739CD1"/>
                </a:solidFill>
              </a:rPr>
              <a:t>• Le </a:t>
            </a:r>
            <a:r>
              <a:rPr lang="fr-CA" sz="1600" dirty="0">
                <a:solidFill>
                  <a:srgbClr val="FA4098"/>
                </a:solidFill>
              </a:rPr>
              <a:t>Select() </a:t>
            </a:r>
            <a:r>
              <a:rPr lang="fr-CA" sz="1600" dirty="0">
                <a:solidFill>
                  <a:srgbClr val="739CD1"/>
                </a:solidFill>
              </a:rPr>
              <a:t>n’est pas obligatoire. C’est si on avait voulu limiter les données conservées.</a:t>
            </a:r>
          </a:p>
          <a:p>
            <a:endParaRPr lang="fr-CA" sz="1600" dirty="0">
              <a:solidFill>
                <a:srgbClr val="739CD1"/>
              </a:solidFill>
            </a:endParaRPr>
          </a:p>
          <a:p>
            <a:r>
              <a:rPr lang="fr-CA" sz="1600" dirty="0">
                <a:solidFill>
                  <a:srgbClr val="739CD1"/>
                </a:solidFill>
              </a:rPr>
              <a:t>• Le type est « </a:t>
            </a:r>
            <a:r>
              <a:rPr lang="fr-CA" sz="1600" dirty="0">
                <a:solidFill>
                  <a:srgbClr val="FA4098"/>
                </a:solidFill>
              </a:rPr>
              <a:t>var</a:t>
            </a:r>
            <a:r>
              <a:rPr lang="fr-CA" sz="1600" dirty="0">
                <a:solidFill>
                  <a:srgbClr val="739CD1"/>
                </a:solidFill>
              </a:rPr>
              <a:t> », car nous n’avons pas de Model qui correspond au type « Listes de Acteur + </a:t>
            </a:r>
            <a:r>
              <a:rPr lang="fr-CA" sz="1600" dirty="0" err="1">
                <a:solidFill>
                  <a:srgbClr val="739CD1"/>
                </a:solidFill>
              </a:rPr>
              <a:t>ActeurSerie</a:t>
            </a:r>
            <a:r>
              <a:rPr lang="fr-CA" sz="1600" dirty="0">
                <a:solidFill>
                  <a:srgbClr val="739CD1"/>
                </a:solidFill>
              </a:rPr>
              <a:t> », bien entendu. Le résultat est donc une liste d’</a:t>
            </a:r>
            <a:r>
              <a:rPr lang="fr-CA" sz="1600" b="1" dirty="0">
                <a:solidFill>
                  <a:srgbClr val="739CD1"/>
                </a:solidFill>
              </a:rPr>
              <a:t>objets anonymes</a:t>
            </a:r>
            <a:r>
              <a:rPr lang="fr-CA" sz="1600" dirty="0">
                <a:solidFill>
                  <a:srgbClr val="739CD1"/>
                </a:solidFill>
              </a:rPr>
              <a:t> qui ressemble un peu au tableau en bas à droite de cette diapo.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CB9D0383-B6BE-15E4-F4D0-CA314CE4F138}"/>
              </a:ext>
            </a:extLst>
          </p:cNvPr>
          <p:cNvSpPr txBox="1"/>
          <p:nvPr/>
        </p:nvSpPr>
        <p:spPr>
          <a:xfrm>
            <a:off x="6839822" y="2659375"/>
            <a:ext cx="16666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400" dirty="0">
                <a:solidFill>
                  <a:srgbClr val="FA4098"/>
                </a:solidFill>
              </a:rPr>
              <a:t>Table 1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B72D520F-6945-C09C-034D-9A9689C01178}"/>
              </a:ext>
            </a:extLst>
          </p:cNvPr>
          <p:cNvSpPr txBox="1"/>
          <p:nvPr/>
        </p:nvSpPr>
        <p:spPr>
          <a:xfrm>
            <a:off x="7647691" y="2816709"/>
            <a:ext cx="10844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400" dirty="0">
                <a:solidFill>
                  <a:srgbClr val="FA4098"/>
                </a:solidFill>
              </a:rPr>
              <a:t>Table 2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01F43923-6CB8-2E79-EB01-09CABE134527}"/>
              </a:ext>
            </a:extLst>
          </p:cNvPr>
          <p:cNvSpPr txBox="1"/>
          <p:nvPr/>
        </p:nvSpPr>
        <p:spPr>
          <a:xfrm>
            <a:off x="9126967" y="3249429"/>
            <a:ext cx="19465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400" dirty="0">
                <a:solidFill>
                  <a:srgbClr val="FA4098"/>
                </a:solidFill>
              </a:rPr>
              <a:t>« ON Id = Id »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CEC93ECE-E66C-D3C7-C86C-8D3EFADF039A}"/>
              </a:ext>
            </a:extLst>
          </p:cNvPr>
          <p:cNvSpPr txBox="1"/>
          <p:nvPr/>
        </p:nvSpPr>
        <p:spPr>
          <a:xfrm>
            <a:off x="7046220" y="4715667"/>
            <a:ext cx="40272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400" dirty="0">
                <a:solidFill>
                  <a:srgbClr val="FA4098"/>
                </a:solidFill>
              </a:rPr>
              <a:t>Juste garder les acteurs qui ont une correspondance avec la série qui nous intéresse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53DFC7B-B98C-8A82-12C4-DA8BE7C82F77}"/>
              </a:ext>
            </a:extLst>
          </p:cNvPr>
          <p:cNvSpPr/>
          <p:nvPr/>
        </p:nvSpPr>
        <p:spPr>
          <a:xfrm>
            <a:off x="5972961" y="3598877"/>
            <a:ext cx="2885813" cy="352337"/>
          </a:xfrm>
          <a:prstGeom prst="rect">
            <a:avLst/>
          </a:prstGeom>
          <a:noFill/>
          <a:ln>
            <a:solidFill>
              <a:srgbClr val="FA409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D4F9236B-B8BD-D273-3339-572D7D0C26E4}"/>
              </a:ext>
            </a:extLst>
          </p:cNvPr>
          <p:cNvCxnSpPr>
            <a:cxnSpLocks/>
          </p:cNvCxnSpPr>
          <p:nvPr/>
        </p:nvCxnSpPr>
        <p:spPr>
          <a:xfrm flipH="1">
            <a:off x="6476301" y="2960982"/>
            <a:ext cx="569919" cy="310724"/>
          </a:xfrm>
          <a:prstGeom prst="straightConnector1">
            <a:avLst/>
          </a:prstGeom>
          <a:ln w="38100">
            <a:solidFill>
              <a:srgbClr val="FA4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AD1FC629-980B-C121-B7F2-B90B45FCFD81}"/>
              </a:ext>
            </a:extLst>
          </p:cNvPr>
          <p:cNvCxnSpPr>
            <a:cxnSpLocks/>
          </p:cNvCxnSpPr>
          <p:nvPr/>
        </p:nvCxnSpPr>
        <p:spPr>
          <a:xfrm flipH="1">
            <a:off x="7154777" y="3082316"/>
            <a:ext cx="586165" cy="334226"/>
          </a:xfrm>
          <a:prstGeom prst="straightConnector1">
            <a:avLst/>
          </a:prstGeom>
          <a:ln w="38100">
            <a:solidFill>
              <a:srgbClr val="FA4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68560019-02A0-BF73-B835-A3C55F0B7B9B}"/>
              </a:ext>
            </a:extLst>
          </p:cNvPr>
          <p:cNvCxnSpPr>
            <a:cxnSpLocks/>
          </p:cNvCxnSpPr>
          <p:nvPr/>
        </p:nvCxnSpPr>
        <p:spPr>
          <a:xfrm flipH="1">
            <a:off x="8732170" y="3544593"/>
            <a:ext cx="402898" cy="161232"/>
          </a:xfrm>
          <a:prstGeom prst="straightConnector1">
            <a:avLst/>
          </a:prstGeom>
          <a:ln w="38100">
            <a:solidFill>
              <a:srgbClr val="FA4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703855EB-5481-B620-20E1-B838FF3A7722}"/>
              </a:ext>
            </a:extLst>
          </p:cNvPr>
          <p:cNvSpPr/>
          <p:nvPr/>
        </p:nvSpPr>
        <p:spPr>
          <a:xfrm>
            <a:off x="5972960" y="4125932"/>
            <a:ext cx="5100530" cy="161233"/>
          </a:xfrm>
          <a:prstGeom prst="rect">
            <a:avLst/>
          </a:prstGeom>
          <a:noFill/>
          <a:ln>
            <a:solidFill>
              <a:srgbClr val="FA409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736E2472-C745-9076-D00C-EE2794829ADC}"/>
              </a:ext>
            </a:extLst>
          </p:cNvPr>
          <p:cNvCxnSpPr>
            <a:cxnSpLocks/>
          </p:cNvCxnSpPr>
          <p:nvPr/>
        </p:nvCxnSpPr>
        <p:spPr>
          <a:xfrm flipV="1">
            <a:off x="9236279" y="4323933"/>
            <a:ext cx="432384" cy="391734"/>
          </a:xfrm>
          <a:prstGeom prst="straightConnector1">
            <a:avLst/>
          </a:prstGeom>
          <a:ln w="38100">
            <a:solidFill>
              <a:srgbClr val="FA4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ZoneTexte 25">
            <a:extLst>
              <a:ext uri="{FF2B5EF4-FFF2-40B4-BE49-F238E27FC236}">
                <a16:creationId xmlns:a16="http://schemas.microsoft.com/office/drawing/2014/main" id="{62719947-4896-0922-E834-7CCC75F498CA}"/>
              </a:ext>
            </a:extLst>
          </p:cNvPr>
          <p:cNvSpPr txBox="1"/>
          <p:nvPr/>
        </p:nvSpPr>
        <p:spPr>
          <a:xfrm>
            <a:off x="5972960" y="6460323"/>
            <a:ext cx="13411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400" dirty="0">
                <a:solidFill>
                  <a:srgbClr val="FA4098"/>
                </a:solidFill>
              </a:rPr>
              <a:t>Équivalent SQL</a:t>
            </a:r>
          </a:p>
        </p:txBody>
      </p:sp>
      <p:pic>
        <p:nvPicPr>
          <p:cNvPr id="28" name="Image 27">
            <a:extLst>
              <a:ext uri="{FF2B5EF4-FFF2-40B4-BE49-F238E27FC236}">
                <a16:creationId xmlns:a16="http://schemas.microsoft.com/office/drawing/2014/main" id="{C23526CA-C19C-A732-73BC-A2E9B460E6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4319" y="5410374"/>
            <a:ext cx="3662648" cy="928292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  <p:pic>
        <p:nvPicPr>
          <p:cNvPr id="30" name="Image 29">
            <a:extLst>
              <a:ext uri="{FF2B5EF4-FFF2-40B4-BE49-F238E27FC236}">
                <a16:creationId xmlns:a16="http://schemas.microsoft.com/office/drawing/2014/main" id="{79BCEF00-6022-133A-77C4-4B659A4ABC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3128" y="6173837"/>
            <a:ext cx="4410026" cy="609469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</p:spTree>
    <p:extLst>
      <p:ext uri="{BB962C8B-B14F-4D97-AF65-F5344CB8AC3E}">
        <p14:creationId xmlns:p14="http://schemas.microsoft.com/office/powerpoint/2010/main" val="52916585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91D18FA0-C919-AA49-2EF0-8B79E39819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 Jointures</a:t>
            </a:r>
          </a:p>
          <a:p>
            <a:pPr lvl="1"/>
            <a:r>
              <a:rPr lang="fr-CA" dirty="0"/>
              <a:t> Exemple 1 : La liste d’acteurs pour une seule série particulière</a:t>
            </a:r>
          </a:p>
          <a:p>
            <a:pPr lvl="2"/>
            <a:r>
              <a:rPr lang="fr-CA" dirty="0"/>
              <a:t> Pas-à-pas de l’action du contrôleur</a:t>
            </a:r>
          </a:p>
          <a:p>
            <a:endParaRPr lang="fr-CA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5545D98A-C25F-E362-0547-BE5800537C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Interaction avec la BD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A51C4EB1-1911-5090-C0F0-8412E7A19380}"/>
              </a:ext>
            </a:extLst>
          </p:cNvPr>
          <p:cNvSpPr txBox="1"/>
          <p:nvPr/>
        </p:nvSpPr>
        <p:spPr>
          <a:xfrm>
            <a:off x="267385" y="3533918"/>
            <a:ext cx="600758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600" dirty="0">
                <a:solidFill>
                  <a:srgbClr val="739CD1"/>
                </a:solidFill>
              </a:rPr>
              <a:t>• Finalement, puisque </a:t>
            </a:r>
            <a:r>
              <a:rPr lang="fr-CA" sz="1600" dirty="0">
                <a:solidFill>
                  <a:srgbClr val="FA4098"/>
                </a:solidFill>
              </a:rPr>
              <a:t>var </a:t>
            </a:r>
            <a:r>
              <a:rPr lang="fr-CA" sz="1600" dirty="0" err="1">
                <a:solidFill>
                  <a:srgbClr val="FA4098"/>
                </a:solidFill>
              </a:rPr>
              <a:t>requete</a:t>
            </a:r>
            <a:r>
              <a:rPr lang="fr-CA" sz="1600" dirty="0">
                <a:solidFill>
                  <a:srgbClr val="739CD1"/>
                </a:solidFill>
              </a:rPr>
              <a:t> contient tous les acteurs qui nous intéressent, MAIS que sa structure ne correspond pas à </a:t>
            </a:r>
            <a:r>
              <a:rPr lang="fr-CA" sz="1600" dirty="0" err="1">
                <a:solidFill>
                  <a:srgbClr val="FA4098"/>
                </a:solidFill>
              </a:rPr>
              <a:t>IEnumerable</a:t>
            </a:r>
            <a:r>
              <a:rPr lang="fr-CA" sz="1600" dirty="0">
                <a:solidFill>
                  <a:srgbClr val="FA4098"/>
                </a:solidFill>
              </a:rPr>
              <a:t>&lt;Acteur&gt;</a:t>
            </a:r>
            <a:r>
              <a:rPr lang="fr-CA" sz="1600" dirty="0">
                <a:solidFill>
                  <a:srgbClr val="739CD1"/>
                </a:solidFill>
              </a:rPr>
              <a:t> (Ou </a:t>
            </a:r>
            <a:r>
              <a:rPr lang="fr-CA" sz="1600" dirty="0">
                <a:solidFill>
                  <a:srgbClr val="FA4098"/>
                </a:solidFill>
              </a:rPr>
              <a:t>List&lt;Acteur&gt;</a:t>
            </a:r>
            <a:r>
              <a:rPr lang="fr-CA" sz="1600" dirty="0">
                <a:solidFill>
                  <a:srgbClr val="739CD1"/>
                </a:solidFill>
              </a:rPr>
              <a:t>), on doit parcourir </a:t>
            </a:r>
            <a:r>
              <a:rPr lang="fr-CA" sz="1600" dirty="0" err="1">
                <a:solidFill>
                  <a:srgbClr val="FA4098"/>
                </a:solidFill>
              </a:rPr>
              <a:t>requete</a:t>
            </a:r>
            <a:r>
              <a:rPr lang="fr-CA" sz="1600" dirty="0">
                <a:solidFill>
                  <a:srgbClr val="739CD1"/>
                </a:solidFill>
              </a:rPr>
              <a:t> pour reconstruire tous les acteurs.</a:t>
            </a:r>
          </a:p>
          <a:p>
            <a:endParaRPr lang="fr-CA" sz="1600" dirty="0">
              <a:solidFill>
                <a:srgbClr val="739CD1"/>
              </a:solidFill>
            </a:endParaRPr>
          </a:p>
          <a:p>
            <a:r>
              <a:rPr lang="fr-CA" sz="1600" dirty="0">
                <a:solidFill>
                  <a:srgbClr val="739CD1"/>
                </a:solidFill>
              </a:rPr>
              <a:t>• Ensuite, il nous reste à utiliser notre </a:t>
            </a:r>
            <a:r>
              <a:rPr lang="fr-CA" sz="1600" dirty="0" err="1">
                <a:solidFill>
                  <a:srgbClr val="FA4098"/>
                </a:solidFill>
              </a:rPr>
              <a:t>ViewModel</a:t>
            </a:r>
            <a:r>
              <a:rPr lang="fr-CA" sz="1600" dirty="0">
                <a:solidFill>
                  <a:srgbClr val="739CD1"/>
                </a:solidFill>
              </a:rPr>
              <a:t> pour envoyer la </a:t>
            </a:r>
            <a:r>
              <a:rPr lang="fr-CA" sz="1600" dirty="0" err="1">
                <a:solidFill>
                  <a:srgbClr val="FA4098"/>
                </a:solidFill>
              </a:rPr>
              <a:t>Serie</a:t>
            </a:r>
            <a:r>
              <a:rPr lang="fr-CA" sz="1600" dirty="0">
                <a:solidFill>
                  <a:srgbClr val="739CD1"/>
                </a:solidFill>
              </a:rPr>
              <a:t> et la liste d’</a:t>
            </a:r>
            <a:r>
              <a:rPr lang="fr-CA" sz="1600" dirty="0">
                <a:solidFill>
                  <a:srgbClr val="FA4098"/>
                </a:solidFill>
              </a:rPr>
              <a:t>Acteur </a:t>
            </a:r>
            <a:r>
              <a:rPr lang="fr-CA" sz="1600" dirty="0">
                <a:solidFill>
                  <a:srgbClr val="739CD1"/>
                </a:solidFill>
              </a:rPr>
              <a:t>à la vue.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9E4B3444-0BC2-83D8-5A37-FEAC4DE6D5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4965" y="3127713"/>
            <a:ext cx="5666090" cy="2628291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</p:spTree>
    <p:extLst>
      <p:ext uri="{BB962C8B-B14F-4D97-AF65-F5344CB8AC3E}">
        <p14:creationId xmlns:p14="http://schemas.microsoft.com/office/powerpoint/2010/main" val="289047881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91D18FA0-C919-AA49-2EF0-8B79E39819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 Jointures</a:t>
            </a:r>
          </a:p>
          <a:p>
            <a:pPr lvl="1"/>
            <a:r>
              <a:rPr lang="fr-CA" dirty="0"/>
              <a:t> Exemple 1 : La liste d’acteurs pour une seule série particulière</a:t>
            </a:r>
          </a:p>
          <a:p>
            <a:pPr lvl="2"/>
            <a:r>
              <a:rPr lang="fr-CA" dirty="0"/>
              <a:t> Résultat</a:t>
            </a:r>
          </a:p>
          <a:p>
            <a:endParaRPr lang="fr-CA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5545D98A-C25F-E362-0547-BE5800537C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Interaction avec la BD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86B6DE15-BE66-BF37-9045-80369C08FE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1371" y="2773976"/>
            <a:ext cx="5068007" cy="3524742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A703B26-50CA-50B9-B14B-47B62E7262E8}"/>
              </a:ext>
            </a:extLst>
          </p:cNvPr>
          <p:cNvSpPr/>
          <p:nvPr/>
        </p:nvSpPr>
        <p:spPr>
          <a:xfrm>
            <a:off x="6476300" y="3277998"/>
            <a:ext cx="2592199" cy="1042332"/>
          </a:xfrm>
          <a:prstGeom prst="rect">
            <a:avLst/>
          </a:prstGeom>
          <a:noFill/>
          <a:ln>
            <a:solidFill>
              <a:srgbClr val="FA409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F5EB9F7-FAC9-6527-E8B5-5DB93635B4F9}"/>
              </a:ext>
            </a:extLst>
          </p:cNvPr>
          <p:cNvSpPr/>
          <p:nvPr/>
        </p:nvSpPr>
        <p:spPr>
          <a:xfrm>
            <a:off x="6476300" y="4437076"/>
            <a:ext cx="4169329" cy="1781834"/>
          </a:xfrm>
          <a:prstGeom prst="rect">
            <a:avLst/>
          </a:prstGeom>
          <a:noFill/>
          <a:ln>
            <a:solidFill>
              <a:srgbClr val="FA409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F7B66E16-8D4C-1DE2-F768-754BB0CE4850}"/>
              </a:ext>
            </a:extLst>
          </p:cNvPr>
          <p:cNvSpPr txBox="1"/>
          <p:nvPr/>
        </p:nvSpPr>
        <p:spPr>
          <a:xfrm>
            <a:off x="8664836" y="2970221"/>
            <a:ext cx="26435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400" dirty="0">
                <a:solidFill>
                  <a:srgbClr val="FA4098"/>
                </a:solidFill>
              </a:rPr>
              <a:t>Série dans notre </a:t>
            </a:r>
            <a:r>
              <a:rPr lang="fr-CA" sz="1400" dirty="0" err="1">
                <a:solidFill>
                  <a:srgbClr val="FA4098"/>
                </a:solidFill>
              </a:rPr>
              <a:t>ViewModel</a:t>
            </a:r>
            <a:endParaRPr lang="fr-CA" sz="1400" dirty="0">
              <a:solidFill>
                <a:srgbClr val="FA4098"/>
              </a:solidFill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95FBBF02-DB74-8AFA-E868-434210E2F3BB}"/>
              </a:ext>
            </a:extLst>
          </p:cNvPr>
          <p:cNvSpPr txBox="1"/>
          <p:nvPr/>
        </p:nvSpPr>
        <p:spPr>
          <a:xfrm>
            <a:off x="9068499" y="4166441"/>
            <a:ext cx="30770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400" dirty="0">
                <a:solidFill>
                  <a:srgbClr val="FA4098"/>
                </a:solidFill>
              </a:rPr>
              <a:t>Liste d’acteurs dans notre </a:t>
            </a:r>
            <a:r>
              <a:rPr lang="fr-CA" sz="1400" dirty="0" err="1">
                <a:solidFill>
                  <a:srgbClr val="FA4098"/>
                </a:solidFill>
              </a:rPr>
              <a:t>ViewModel</a:t>
            </a:r>
            <a:endParaRPr lang="fr-CA" sz="1400" dirty="0">
              <a:solidFill>
                <a:srgbClr val="FA4098"/>
              </a:solidFill>
            </a:endParaRP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754E1ED2-F276-80CF-3AB8-0AA55D5CC6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022" y="3799164"/>
            <a:ext cx="3624510" cy="2965508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56DA733F-410F-5B28-2054-D19A67F9F5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0238" y="2473392"/>
            <a:ext cx="3150982" cy="1458948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559DA339-0AA9-D3D2-FF85-FE96B4697FCB}"/>
              </a:ext>
            </a:extLst>
          </p:cNvPr>
          <p:cNvCxnSpPr>
            <a:cxnSpLocks/>
          </p:cNvCxnSpPr>
          <p:nvPr/>
        </p:nvCxnSpPr>
        <p:spPr>
          <a:xfrm>
            <a:off x="4900809" y="3202866"/>
            <a:ext cx="1520562" cy="595085"/>
          </a:xfrm>
          <a:prstGeom prst="straightConnector1">
            <a:avLst/>
          </a:prstGeom>
          <a:ln w="38100">
            <a:solidFill>
              <a:srgbClr val="FA4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5E03BF44-6B85-D20C-7E08-501B591E203B}"/>
              </a:ext>
            </a:extLst>
          </p:cNvPr>
          <p:cNvCxnSpPr>
            <a:cxnSpLocks/>
          </p:cNvCxnSpPr>
          <p:nvPr/>
        </p:nvCxnSpPr>
        <p:spPr>
          <a:xfrm flipV="1">
            <a:off x="4072854" y="5184396"/>
            <a:ext cx="2264268" cy="160818"/>
          </a:xfrm>
          <a:prstGeom prst="straightConnector1">
            <a:avLst/>
          </a:prstGeom>
          <a:ln w="38100">
            <a:solidFill>
              <a:srgbClr val="FA4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27721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91D18FA0-C919-AA49-2EF0-8B79E39819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 Jointures</a:t>
            </a:r>
          </a:p>
          <a:p>
            <a:pPr lvl="1"/>
            <a:r>
              <a:rPr lang="fr-CA" dirty="0"/>
              <a:t> Exemple 1 : La liste d’acteurs pour une seule série particulière</a:t>
            </a:r>
          </a:p>
          <a:p>
            <a:pPr lvl="2"/>
            <a:r>
              <a:rPr lang="fr-CA" dirty="0"/>
              <a:t> Des alternatives pour simplifier</a:t>
            </a:r>
          </a:p>
          <a:p>
            <a:endParaRPr lang="fr-CA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5545D98A-C25F-E362-0547-BE5800537C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Interaction avec la BD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8EA2B9CB-7353-BB01-73D8-E79C07DB56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8364" y="2105166"/>
            <a:ext cx="5566892" cy="2647668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02956E95-8DBC-B607-1E96-C2E1045DA4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0564" y="5310231"/>
            <a:ext cx="7535430" cy="1395187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  <p:sp>
        <p:nvSpPr>
          <p:cNvPr id="10" name="Flèche : bas 9">
            <a:extLst>
              <a:ext uri="{FF2B5EF4-FFF2-40B4-BE49-F238E27FC236}">
                <a16:creationId xmlns:a16="http://schemas.microsoft.com/office/drawing/2014/main" id="{46F123F4-5CD6-4C5E-75F6-5BB11EFAB93D}"/>
              </a:ext>
            </a:extLst>
          </p:cNvPr>
          <p:cNvSpPr/>
          <p:nvPr/>
        </p:nvSpPr>
        <p:spPr>
          <a:xfrm>
            <a:off x="9479560" y="4821479"/>
            <a:ext cx="1635749" cy="420107"/>
          </a:xfrm>
          <a:prstGeom prst="downArrow">
            <a:avLst/>
          </a:prstGeom>
          <a:solidFill>
            <a:srgbClr val="739C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400" b="1" dirty="0">
                <a:solidFill>
                  <a:schemeClr val="bg1"/>
                </a:solidFill>
              </a:rPr>
              <a:t>Devient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57E94123-CEF7-275C-E87B-18BEBE422615}"/>
              </a:ext>
            </a:extLst>
          </p:cNvPr>
          <p:cNvSpPr txBox="1"/>
          <p:nvPr/>
        </p:nvSpPr>
        <p:spPr>
          <a:xfrm>
            <a:off x="158328" y="2376355"/>
            <a:ext cx="600758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600" dirty="0">
                <a:solidFill>
                  <a:srgbClr val="739CD1"/>
                </a:solidFill>
              </a:rPr>
              <a:t>• Dans ce cas-ci, </a:t>
            </a:r>
            <a:r>
              <a:rPr lang="fr-CA" sz="1600" b="1" dirty="0">
                <a:solidFill>
                  <a:srgbClr val="739CD1"/>
                </a:solidFill>
              </a:rPr>
              <a:t>seules les informations des acteurs nous intéressent</a:t>
            </a:r>
            <a:r>
              <a:rPr lang="fr-CA" sz="1600" dirty="0">
                <a:solidFill>
                  <a:srgbClr val="739CD1"/>
                </a:solidFill>
              </a:rPr>
              <a:t> une fois qu’on a éliminé les acteurs qui ne font pas partie de la série choisie. (Grâce au </a:t>
            </a:r>
            <a:r>
              <a:rPr lang="fr-CA" sz="1600" dirty="0">
                <a:solidFill>
                  <a:srgbClr val="FA4098"/>
                </a:solidFill>
              </a:rPr>
              <a:t>.</a:t>
            </a:r>
            <a:r>
              <a:rPr lang="fr-CA" sz="1600" dirty="0" err="1">
                <a:solidFill>
                  <a:srgbClr val="FA4098"/>
                </a:solidFill>
              </a:rPr>
              <a:t>Where</a:t>
            </a:r>
            <a:r>
              <a:rPr lang="fr-CA" sz="1600" dirty="0">
                <a:solidFill>
                  <a:srgbClr val="739CD1"/>
                </a:solidFill>
              </a:rPr>
              <a:t>)</a:t>
            </a:r>
          </a:p>
          <a:p>
            <a:endParaRPr lang="fr-CA" sz="1600" dirty="0">
              <a:solidFill>
                <a:srgbClr val="739CD1"/>
              </a:solidFill>
            </a:endParaRPr>
          </a:p>
          <a:p>
            <a:r>
              <a:rPr lang="fr-CA" sz="1600" dirty="0">
                <a:solidFill>
                  <a:srgbClr val="739CD1"/>
                </a:solidFill>
              </a:rPr>
              <a:t>• On peut donc utiliser le </a:t>
            </a:r>
            <a:r>
              <a:rPr lang="fr-CA" sz="1600" dirty="0">
                <a:solidFill>
                  <a:srgbClr val="FA4098"/>
                </a:solidFill>
              </a:rPr>
              <a:t>.Select()</a:t>
            </a:r>
            <a:r>
              <a:rPr lang="fr-CA" sz="1600" dirty="0">
                <a:solidFill>
                  <a:srgbClr val="739CD1"/>
                </a:solidFill>
              </a:rPr>
              <a:t> pour réorganiser la structure du résultat obtenu pour ne garder QUE la portion « </a:t>
            </a:r>
            <a:r>
              <a:rPr lang="fr-CA" sz="1600" dirty="0">
                <a:solidFill>
                  <a:srgbClr val="FA4098"/>
                </a:solidFill>
              </a:rPr>
              <a:t>Acteur</a:t>
            </a:r>
            <a:r>
              <a:rPr lang="fr-CA" sz="1600" dirty="0">
                <a:solidFill>
                  <a:srgbClr val="739CD1"/>
                </a:solidFill>
              </a:rPr>
              <a:t> » (Et se débarrasser de la portion « </a:t>
            </a:r>
            <a:r>
              <a:rPr lang="fr-CA" sz="1600" dirty="0" err="1">
                <a:solidFill>
                  <a:srgbClr val="FA4098"/>
                </a:solidFill>
              </a:rPr>
              <a:t>ActeurSerie</a:t>
            </a:r>
            <a:r>
              <a:rPr lang="fr-CA" sz="1600" dirty="0">
                <a:solidFill>
                  <a:srgbClr val="739CD1"/>
                </a:solidFill>
              </a:rPr>
              <a:t> » dont on avait besoin pour la jointure)</a:t>
            </a:r>
          </a:p>
          <a:p>
            <a:endParaRPr lang="fr-CA" sz="1600" dirty="0">
              <a:solidFill>
                <a:srgbClr val="739CD1"/>
              </a:solidFill>
            </a:endParaRPr>
          </a:p>
          <a:p>
            <a:r>
              <a:rPr lang="fr-CA" sz="1600" dirty="0">
                <a:solidFill>
                  <a:srgbClr val="739CD1"/>
                </a:solidFill>
              </a:rPr>
              <a:t>• Cela permet d’immédiatement insérer le résultat dans une </a:t>
            </a:r>
            <a:r>
              <a:rPr lang="fr-CA" sz="1600" dirty="0">
                <a:solidFill>
                  <a:srgbClr val="FA4098"/>
                </a:solidFill>
              </a:rPr>
              <a:t>List&lt;Acteur&gt;</a:t>
            </a:r>
            <a:r>
              <a:rPr lang="fr-CA" sz="1600" dirty="0">
                <a:solidFill>
                  <a:srgbClr val="739CD1"/>
                </a:solidFill>
              </a:rPr>
              <a:t>. (Plus besoin de la boucle d’après)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FDBBC401-973E-B6FC-4F5A-93DB3B307B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2851" y="5815635"/>
            <a:ext cx="2542214" cy="722660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77849386-4161-8C6E-374D-96BE9014D30B}"/>
              </a:ext>
            </a:extLst>
          </p:cNvPr>
          <p:cNvSpPr txBox="1"/>
          <p:nvPr/>
        </p:nvSpPr>
        <p:spPr>
          <a:xfrm>
            <a:off x="227309" y="5638356"/>
            <a:ext cx="254221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600" dirty="0">
                <a:solidFill>
                  <a:srgbClr val="739CD1"/>
                </a:solidFill>
              </a:rPr>
              <a:t>• C’est comme si on avait juste gardé les infos de la table </a:t>
            </a:r>
            <a:r>
              <a:rPr lang="fr-CA" sz="1600" dirty="0">
                <a:solidFill>
                  <a:srgbClr val="FA4098"/>
                </a:solidFill>
              </a:rPr>
              <a:t>Acteur</a:t>
            </a:r>
            <a:r>
              <a:rPr lang="fr-CA" sz="1600" dirty="0">
                <a:solidFill>
                  <a:srgbClr val="739CD1"/>
                </a:solidFill>
              </a:rPr>
              <a:t> après la jointure avec </a:t>
            </a:r>
            <a:r>
              <a:rPr lang="fr-CA" sz="1600" dirty="0" err="1">
                <a:solidFill>
                  <a:srgbClr val="FA4098"/>
                </a:solidFill>
              </a:rPr>
              <a:t>ActeurSerie</a:t>
            </a:r>
            <a:r>
              <a:rPr lang="fr-CA" sz="1600" dirty="0">
                <a:solidFill>
                  <a:srgbClr val="739CD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27489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FFA443D2-D89B-2B31-D82E-5CFBBBA2AD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 </a:t>
            </a:r>
            <a:r>
              <a:rPr lang="fr-CA" dirty="0">
                <a:solidFill>
                  <a:srgbClr val="FA4098"/>
                </a:solidFill>
              </a:rPr>
              <a:t>Étape 1</a:t>
            </a:r>
            <a:r>
              <a:rPr lang="fr-CA" dirty="0"/>
              <a:t> : Création du projet</a:t>
            </a: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7D67C88A-DF4D-CDF3-C6F5-A64467B39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Génération d’un projet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C1BA909-4443-C084-03A7-580E1FABD4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017" y="2314304"/>
            <a:ext cx="5705183" cy="2966145"/>
          </a:xfrm>
          <a:prstGeom prst="rect">
            <a:avLst/>
          </a:prstGeom>
          <a:ln w="28575">
            <a:solidFill>
              <a:srgbClr val="73B3D1"/>
            </a:solidFill>
          </a:ln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4F6672B7-DAA8-787D-FC52-9603B480AE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5231" y="2191071"/>
            <a:ext cx="4885457" cy="3119858"/>
          </a:xfrm>
          <a:prstGeom prst="rect">
            <a:avLst/>
          </a:prstGeom>
          <a:ln w="28575">
            <a:solidFill>
              <a:srgbClr val="73B3D1"/>
            </a:solidFill>
          </a:ln>
        </p:spPr>
      </p:pic>
      <p:sp>
        <p:nvSpPr>
          <p:cNvPr id="4" name="Ellipse 3">
            <a:extLst>
              <a:ext uri="{FF2B5EF4-FFF2-40B4-BE49-F238E27FC236}">
                <a16:creationId xmlns:a16="http://schemas.microsoft.com/office/drawing/2014/main" id="{18C34E14-5DCB-42DF-95D8-B20D8B107FC6}"/>
              </a:ext>
            </a:extLst>
          </p:cNvPr>
          <p:cNvSpPr/>
          <p:nvPr/>
        </p:nvSpPr>
        <p:spPr>
          <a:xfrm>
            <a:off x="5935704" y="2155808"/>
            <a:ext cx="316992" cy="316992"/>
          </a:xfrm>
          <a:prstGeom prst="ellipse">
            <a:avLst/>
          </a:prstGeom>
          <a:solidFill>
            <a:srgbClr val="73B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600" b="1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1C33EA9D-25F8-5668-B7F4-A052C97C8C80}"/>
              </a:ext>
            </a:extLst>
          </p:cNvPr>
          <p:cNvSpPr/>
          <p:nvPr/>
        </p:nvSpPr>
        <p:spPr>
          <a:xfrm>
            <a:off x="11442192" y="1997312"/>
            <a:ext cx="316992" cy="316992"/>
          </a:xfrm>
          <a:prstGeom prst="ellipse">
            <a:avLst/>
          </a:prstGeom>
          <a:solidFill>
            <a:srgbClr val="73B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600" b="1" dirty="0">
                <a:solidFill>
                  <a:schemeClr val="bg1"/>
                </a:solidFill>
              </a:rPr>
              <a:t>5</a:t>
            </a:r>
          </a:p>
        </p:txBody>
      </p: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19577097-6754-F69E-CEDD-7649D2828EE1}"/>
              </a:ext>
            </a:extLst>
          </p:cNvPr>
          <p:cNvCxnSpPr>
            <a:cxnSpLocks/>
          </p:cNvCxnSpPr>
          <p:nvPr/>
        </p:nvCxnSpPr>
        <p:spPr>
          <a:xfrm flipH="1" flipV="1">
            <a:off x="649938" y="5112465"/>
            <a:ext cx="593646" cy="363009"/>
          </a:xfrm>
          <a:prstGeom prst="straightConnector1">
            <a:avLst/>
          </a:prstGeom>
          <a:ln w="57150">
            <a:solidFill>
              <a:srgbClr val="FA4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8">
            <a:extLst>
              <a:ext uri="{FF2B5EF4-FFF2-40B4-BE49-F238E27FC236}">
                <a16:creationId xmlns:a16="http://schemas.microsoft.com/office/drawing/2014/main" id="{EBDA2E2B-41F6-8FEE-2709-B92F84869B46}"/>
              </a:ext>
            </a:extLst>
          </p:cNvPr>
          <p:cNvSpPr txBox="1"/>
          <p:nvPr/>
        </p:nvSpPr>
        <p:spPr>
          <a:xfrm>
            <a:off x="900426" y="5468669"/>
            <a:ext cx="4885457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CA" sz="1400" dirty="0">
                <a:solidFill>
                  <a:srgbClr val="73B3D1"/>
                </a:solidFill>
              </a:rPr>
              <a:t>À éviter pour les solutions qui contiennent plusieurs projets, mais ce ne sera pas notre cas.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A53374F9-59C8-6015-5D46-ABE9D8BA4388}"/>
              </a:ext>
            </a:extLst>
          </p:cNvPr>
          <p:cNvSpPr txBox="1"/>
          <p:nvPr/>
        </p:nvSpPr>
        <p:spPr>
          <a:xfrm>
            <a:off x="8679359" y="2951021"/>
            <a:ext cx="1978217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CA" sz="1400" dirty="0">
                <a:solidFill>
                  <a:srgbClr val="73B3D1"/>
                </a:solidFill>
              </a:rPr>
              <a:t>On prend </a:t>
            </a:r>
            <a:r>
              <a:rPr lang="fr-CA" sz="1400" dirty="0">
                <a:solidFill>
                  <a:srgbClr val="FA4098"/>
                </a:solidFill>
              </a:rPr>
              <a:t>.NET 6.0</a:t>
            </a:r>
            <a:r>
              <a:rPr lang="fr-CA" sz="1400" dirty="0">
                <a:solidFill>
                  <a:srgbClr val="73B3D1"/>
                </a:solidFill>
              </a:rPr>
              <a:t> !</a:t>
            </a:r>
          </a:p>
        </p:txBody>
      </p: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67823EA4-FB07-A3A8-DF09-2671E9322538}"/>
              </a:ext>
            </a:extLst>
          </p:cNvPr>
          <p:cNvCxnSpPr>
            <a:cxnSpLocks/>
          </p:cNvCxnSpPr>
          <p:nvPr/>
        </p:nvCxnSpPr>
        <p:spPr>
          <a:xfrm flipH="1">
            <a:off x="8211312" y="3132525"/>
            <a:ext cx="517395" cy="244659"/>
          </a:xfrm>
          <a:prstGeom prst="straightConnector1">
            <a:avLst/>
          </a:prstGeom>
          <a:ln w="57150">
            <a:solidFill>
              <a:srgbClr val="FA4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162765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91D18FA0-C919-AA49-2EF0-8B79E39819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 Jointures</a:t>
            </a:r>
          </a:p>
          <a:p>
            <a:pPr lvl="1"/>
            <a:r>
              <a:rPr lang="fr-CA" dirty="0"/>
              <a:t> Exemple 2 : Tous les acteurs de chaque série</a:t>
            </a:r>
          </a:p>
          <a:p>
            <a:pPr lvl="2"/>
            <a:r>
              <a:rPr lang="fr-CA" sz="1800" dirty="0"/>
              <a:t> Cette fois-ci, ce qu’on voudra envoyer à la vue est un </a:t>
            </a:r>
            <a:r>
              <a:rPr lang="fr-CA" sz="1800" dirty="0" err="1">
                <a:solidFill>
                  <a:srgbClr val="FA4098"/>
                </a:solidFill>
              </a:rPr>
              <a:t>IEnumerable</a:t>
            </a:r>
            <a:r>
              <a:rPr lang="fr-CA" sz="1800" dirty="0">
                <a:solidFill>
                  <a:srgbClr val="FA4098"/>
                </a:solidFill>
              </a:rPr>
              <a:t>&lt;</a:t>
            </a:r>
            <a:r>
              <a:rPr lang="fr-CA" sz="1800" dirty="0" err="1">
                <a:solidFill>
                  <a:srgbClr val="FA4098"/>
                </a:solidFill>
              </a:rPr>
              <a:t>ActeursSerieViewModel</a:t>
            </a:r>
            <a:r>
              <a:rPr lang="fr-CA" sz="1800" dirty="0">
                <a:solidFill>
                  <a:srgbClr val="FA4098"/>
                </a:solidFill>
              </a:rPr>
              <a:t>&gt;</a:t>
            </a:r>
            <a:r>
              <a:rPr lang="fr-CA" sz="1800" dirty="0"/>
              <a:t>, donc la même chose que dans l’exemple précédent, mais plusieurs fois car on veut la liste pour chaque série.</a:t>
            </a:r>
          </a:p>
          <a:p>
            <a:pPr lvl="2"/>
            <a:r>
              <a:rPr lang="fr-CA" sz="1800" dirty="0"/>
              <a:t> On pourrait donc faire à peu près la même chose, sauf qu’on ajoute une boucle pour faire un </a:t>
            </a:r>
            <a:r>
              <a:rPr lang="fr-CA" sz="1800" dirty="0" err="1">
                <a:solidFill>
                  <a:srgbClr val="FA4098"/>
                </a:solidFill>
              </a:rPr>
              <a:t>ActeursSerieViewModel</a:t>
            </a:r>
            <a:r>
              <a:rPr lang="fr-CA" sz="1800" dirty="0"/>
              <a:t> par série.</a:t>
            </a:r>
            <a:endParaRPr lang="fr-CA" sz="1600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5545D98A-C25F-E362-0547-BE5800537C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Interaction avec la BD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087DD5DC-F86E-98DC-FFD3-926736CF3C49}"/>
              </a:ext>
            </a:extLst>
          </p:cNvPr>
          <p:cNvSpPr txBox="1"/>
          <p:nvPr/>
        </p:nvSpPr>
        <p:spPr>
          <a:xfrm>
            <a:off x="241026" y="3856278"/>
            <a:ext cx="38745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600" dirty="0">
                <a:solidFill>
                  <a:srgbClr val="739CD1"/>
                </a:solidFill>
              </a:rPr>
              <a:t>Code pour l’exemple 1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BC529092-9FD6-48D4-97D7-5C12308386AA}"/>
              </a:ext>
            </a:extLst>
          </p:cNvPr>
          <p:cNvSpPr txBox="1"/>
          <p:nvPr/>
        </p:nvSpPr>
        <p:spPr>
          <a:xfrm>
            <a:off x="5986917" y="3687001"/>
            <a:ext cx="38745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600" dirty="0">
                <a:solidFill>
                  <a:srgbClr val="739CD1"/>
                </a:solidFill>
              </a:rPr>
              <a:t>Code pour l’exemple 2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3D3D5D8B-5BC3-113F-6A4D-B2F693C68D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908" y="4178054"/>
            <a:ext cx="5745173" cy="2467146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AC97E77-5CDD-77EE-CCD0-00AADB27B637}"/>
              </a:ext>
            </a:extLst>
          </p:cNvPr>
          <p:cNvSpPr/>
          <p:nvPr/>
        </p:nvSpPr>
        <p:spPr>
          <a:xfrm>
            <a:off x="485919" y="5797128"/>
            <a:ext cx="5294486" cy="453005"/>
          </a:xfrm>
          <a:prstGeom prst="rect">
            <a:avLst/>
          </a:prstGeom>
          <a:noFill/>
          <a:ln>
            <a:solidFill>
              <a:srgbClr val="FA409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B70F5333-6825-F04C-409E-0B1EFCA0E2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200" y="4088589"/>
            <a:ext cx="5554209" cy="2556611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1477104-E1F3-DEBE-E16C-6AA1F011D6BE}"/>
              </a:ext>
            </a:extLst>
          </p:cNvPr>
          <p:cNvSpPr/>
          <p:nvPr/>
        </p:nvSpPr>
        <p:spPr>
          <a:xfrm>
            <a:off x="6204198" y="5246157"/>
            <a:ext cx="5397776" cy="1003976"/>
          </a:xfrm>
          <a:prstGeom prst="rect">
            <a:avLst/>
          </a:prstGeom>
          <a:noFill/>
          <a:ln>
            <a:solidFill>
              <a:srgbClr val="FA409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04194952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91D18FA0-C919-AA49-2EF0-8B79E39819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 Jointures</a:t>
            </a:r>
          </a:p>
          <a:p>
            <a:pPr lvl="1"/>
            <a:r>
              <a:rPr lang="fr-CA" dirty="0"/>
              <a:t> Exemple 2 : Tous les acteurs de chaque série</a:t>
            </a:r>
          </a:p>
          <a:p>
            <a:pPr lvl="2"/>
            <a:r>
              <a:rPr lang="fr-CA" dirty="0"/>
              <a:t> Pourquoi le </a:t>
            </a:r>
            <a:r>
              <a:rPr lang="fr-CA" dirty="0" err="1"/>
              <a:t>DbSet</a:t>
            </a:r>
            <a:r>
              <a:rPr lang="fr-CA" dirty="0"/>
              <a:t> </a:t>
            </a:r>
            <a:r>
              <a:rPr lang="fr-CA" dirty="0" err="1"/>
              <a:t>ActeurSerie</a:t>
            </a:r>
            <a:r>
              <a:rPr lang="fr-CA" dirty="0"/>
              <a:t> est récupérée « pour rien » dans les deux exemples ?</a:t>
            </a: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5545D98A-C25F-E362-0547-BE5800537C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Interaction avec la BD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7D309CC2-5FB4-256F-9614-93994819C7B0}"/>
              </a:ext>
            </a:extLst>
          </p:cNvPr>
          <p:cNvSpPr txBox="1"/>
          <p:nvPr/>
        </p:nvSpPr>
        <p:spPr>
          <a:xfrm>
            <a:off x="253704" y="5420983"/>
            <a:ext cx="1160865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600" dirty="0">
                <a:solidFill>
                  <a:srgbClr val="739CD1"/>
                </a:solidFill>
              </a:rPr>
              <a:t>• Cette liste n’est jamais accédée / utilisée directement dans les deux exemples.</a:t>
            </a:r>
          </a:p>
          <a:p>
            <a:r>
              <a:rPr lang="fr-CA" sz="1600" dirty="0">
                <a:solidFill>
                  <a:srgbClr val="739CD1"/>
                </a:solidFill>
              </a:rPr>
              <a:t>• On pourrait la retirer sans problème et le code compilerait et s’exécuterait sans bogue.</a:t>
            </a:r>
          </a:p>
          <a:p>
            <a:endParaRPr lang="fr-CA" sz="1600" dirty="0">
              <a:solidFill>
                <a:srgbClr val="739CD1"/>
              </a:solidFill>
            </a:endParaRPr>
          </a:p>
          <a:p>
            <a:r>
              <a:rPr lang="fr-CA" sz="1600" dirty="0">
                <a:solidFill>
                  <a:srgbClr val="739CD1"/>
                </a:solidFill>
              </a:rPr>
              <a:t>• Pourquoi doit-on absolument la garder ? -&gt; </a:t>
            </a:r>
            <a:r>
              <a:rPr lang="fr-CA" sz="1600" dirty="0" err="1">
                <a:solidFill>
                  <a:srgbClr val="739CD1"/>
                </a:solidFill>
              </a:rPr>
              <a:t>Lazy</a:t>
            </a:r>
            <a:r>
              <a:rPr lang="fr-CA" sz="1600" dirty="0">
                <a:solidFill>
                  <a:srgbClr val="739CD1"/>
                </a:solidFill>
              </a:rPr>
              <a:t> </a:t>
            </a:r>
            <a:r>
              <a:rPr lang="fr-CA" sz="1600" dirty="0" err="1">
                <a:solidFill>
                  <a:srgbClr val="739CD1"/>
                </a:solidFill>
              </a:rPr>
              <a:t>Loading</a:t>
            </a:r>
            <a:r>
              <a:rPr lang="fr-CA" sz="1600" dirty="0">
                <a:solidFill>
                  <a:srgbClr val="739CD1"/>
                </a:solidFill>
              </a:rPr>
              <a:t> !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21A65E0-C82B-E4D3-CFCC-1957F2DFFA0E}"/>
              </a:ext>
            </a:extLst>
          </p:cNvPr>
          <p:cNvSpPr txBox="1"/>
          <p:nvPr/>
        </p:nvSpPr>
        <p:spPr>
          <a:xfrm>
            <a:off x="322822" y="2390798"/>
            <a:ext cx="38745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600" dirty="0">
                <a:solidFill>
                  <a:srgbClr val="739CD1"/>
                </a:solidFill>
              </a:rPr>
              <a:t>Code pour l’exemple 1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ADBDF909-0756-E3DA-A441-C0F147AEC419}"/>
              </a:ext>
            </a:extLst>
          </p:cNvPr>
          <p:cNvSpPr txBox="1"/>
          <p:nvPr/>
        </p:nvSpPr>
        <p:spPr>
          <a:xfrm>
            <a:off x="6068713" y="2221521"/>
            <a:ext cx="38745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600" dirty="0">
                <a:solidFill>
                  <a:srgbClr val="739CD1"/>
                </a:solidFill>
              </a:rPr>
              <a:t>Code pour l’exemple 2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FCEA0A66-D620-A9F2-EE24-F65A34EE3A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704" y="2712574"/>
            <a:ext cx="5745173" cy="2467146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E41A91EB-4B38-FF9D-6DD9-2CF06B0586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5996" y="2623109"/>
            <a:ext cx="5554209" cy="2556611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0EC1B57-57B3-C04C-732C-1AC2872FA101}"/>
              </a:ext>
            </a:extLst>
          </p:cNvPr>
          <p:cNvSpPr/>
          <p:nvPr/>
        </p:nvSpPr>
        <p:spPr>
          <a:xfrm>
            <a:off x="6395051" y="3252170"/>
            <a:ext cx="5335154" cy="176830"/>
          </a:xfrm>
          <a:prstGeom prst="rect">
            <a:avLst/>
          </a:prstGeom>
          <a:noFill/>
          <a:ln>
            <a:solidFill>
              <a:srgbClr val="FA409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EAAE97B-877F-E96B-FC00-046C7F462108}"/>
              </a:ext>
            </a:extLst>
          </p:cNvPr>
          <p:cNvSpPr/>
          <p:nvPr/>
        </p:nvSpPr>
        <p:spPr>
          <a:xfrm>
            <a:off x="567715" y="4082345"/>
            <a:ext cx="5404641" cy="145706"/>
          </a:xfrm>
          <a:prstGeom prst="rect">
            <a:avLst/>
          </a:prstGeom>
          <a:noFill/>
          <a:ln>
            <a:solidFill>
              <a:srgbClr val="FA409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47438540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91D18FA0-C919-AA49-2EF0-8B79E39819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 Jointures</a:t>
            </a:r>
          </a:p>
          <a:p>
            <a:pPr lvl="1"/>
            <a:r>
              <a:rPr lang="fr-CA" dirty="0"/>
              <a:t> </a:t>
            </a:r>
            <a:r>
              <a:rPr lang="fr-CA" dirty="0" err="1"/>
              <a:t>Lazy</a:t>
            </a:r>
            <a:r>
              <a:rPr lang="fr-CA" dirty="0"/>
              <a:t> </a:t>
            </a:r>
            <a:r>
              <a:rPr lang="fr-CA" dirty="0" err="1"/>
              <a:t>Loading</a:t>
            </a:r>
            <a:endParaRPr lang="fr-CA" dirty="0"/>
          </a:p>
          <a:p>
            <a:pPr lvl="2"/>
            <a:r>
              <a:rPr lang="fr-CA" dirty="0"/>
              <a:t> Par défaut, Entity Framework essaye d’être économe lorsqu’il charge des données de la base de données dans l’application Web.</a:t>
            </a: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5545D98A-C25F-E362-0547-BE5800537C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Interaction avec la BD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E644845-9B00-6478-45F7-08263BC161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978" y="2801923"/>
            <a:ext cx="6367495" cy="3903074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1C25C6E5-8EC7-F5DF-66ED-4154F7C811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5346" y="2933823"/>
            <a:ext cx="3682516" cy="3507158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61F26EB3-F61E-035B-37F9-A3D44A4CA1F9}"/>
              </a:ext>
            </a:extLst>
          </p:cNvPr>
          <p:cNvSpPr txBox="1"/>
          <p:nvPr/>
        </p:nvSpPr>
        <p:spPr>
          <a:xfrm>
            <a:off x="3705198" y="2891638"/>
            <a:ext cx="4120427" cy="2462213"/>
          </a:xfrm>
          <a:prstGeom prst="rect">
            <a:avLst/>
          </a:prstGeom>
          <a:solidFill>
            <a:schemeClr val="bg1"/>
          </a:solidFill>
          <a:ln w="28575">
            <a:solidFill>
              <a:srgbClr val="739CD1"/>
            </a:solidFill>
          </a:ln>
        </p:spPr>
        <p:txBody>
          <a:bodyPr wrap="square" rtlCol="0">
            <a:spAutoFit/>
          </a:bodyPr>
          <a:lstStyle/>
          <a:p>
            <a:r>
              <a:rPr lang="fr-CA" sz="1400" dirty="0">
                <a:solidFill>
                  <a:srgbClr val="739CD1"/>
                </a:solidFill>
              </a:rPr>
              <a:t>• Par exemple, disons qu’on veut récupérer la liste de tous les acteurs de la BD. Il faut garder à l’esprit que puisque la référence vers la table </a:t>
            </a:r>
            <a:r>
              <a:rPr lang="fr-CA" sz="1400" dirty="0" err="1">
                <a:solidFill>
                  <a:srgbClr val="FA4098"/>
                </a:solidFill>
              </a:rPr>
              <a:t>ActeurSeries</a:t>
            </a:r>
            <a:r>
              <a:rPr lang="fr-CA" sz="1400" dirty="0">
                <a:solidFill>
                  <a:srgbClr val="739CD1"/>
                </a:solidFill>
              </a:rPr>
              <a:t> dans notre Model </a:t>
            </a:r>
            <a:r>
              <a:rPr lang="fr-CA" sz="1400" dirty="0">
                <a:solidFill>
                  <a:srgbClr val="FA4098"/>
                </a:solidFill>
              </a:rPr>
              <a:t>Acteur</a:t>
            </a:r>
            <a:r>
              <a:rPr lang="fr-CA" sz="1400" dirty="0">
                <a:solidFill>
                  <a:srgbClr val="739CD1"/>
                </a:solidFill>
              </a:rPr>
              <a:t> est marquée comme « </a:t>
            </a:r>
            <a:r>
              <a:rPr lang="fr-CA" sz="1400" b="1" dirty="0" err="1">
                <a:solidFill>
                  <a:srgbClr val="FA4098"/>
                </a:solidFill>
              </a:rPr>
              <a:t>virtual</a:t>
            </a:r>
            <a:r>
              <a:rPr lang="fr-CA" sz="1400" dirty="0">
                <a:solidFill>
                  <a:srgbClr val="739CD1"/>
                </a:solidFill>
              </a:rPr>
              <a:t> », cette donnée sera « </a:t>
            </a:r>
            <a:r>
              <a:rPr lang="fr-CA" sz="1400" b="1" dirty="0" err="1">
                <a:solidFill>
                  <a:srgbClr val="739CD1"/>
                </a:solidFill>
              </a:rPr>
              <a:t>lazy</a:t>
            </a:r>
            <a:r>
              <a:rPr lang="fr-CA" sz="1400" b="1" dirty="0">
                <a:solidFill>
                  <a:srgbClr val="739CD1"/>
                </a:solidFill>
              </a:rPr>
              <a:t> </a:t>
            </a:r>
            <a:r>
              <a:rPr lang="fr-CA" sz="1400" b="1" dirty="0" err="1">
                <a:solidFill>
                  <a:srgbClr val="739CD1"/>
                </a:solidFill>
              </a:rPr>
              <a:t>loadée</a:t>
            </a:r>
            <a:r>
              <a:rPr lang="fr-CA" sz="1400" b="1" dirty="0">
                <a:solidFill>
                  <a:srgbClr val="739CD1"/>
                </a:solidFill>
              </a:rPr>
              <a:t> </a:t>
            </a:r>
            <a:r>
              <a:rPr lang="fr-CA" sz="1400" dirty="0">
                <a:solidFill>
                  <a:srgbClr val="739CD1"/>
                </a:solidFill>
              </a:rPr>
              <a:t>» : Cette donnée sera </a:t>
            </a:r>
            <a:r>
              <a:rPr lang="fr-CA" sz="1400" b="1" i="1" dirty="0" err="1">
                <a:solidFill>
                  <a:srgbClr val="739CD1"/>
                </a:solidFill>
              </a:rPr>
              <a:t>null</a:t>
            </a:r>
            <a:r>
              <a:rPr lang="fr-CA" sz="1400" dirty="0">
                <a:solidFill>
                  <a:srgbClr val="739CD1"/>
                </a:solidFill>
              </a:rPr>
              <a:t> si on demande juste la liste des acteurs du </a:t>
            </a:r>
            <a:r>
              <a:rPr lang="fr-CA" sz="1400" dirty="0" err="1">
                <a:solidFill>
                  <a:srgbClr val="FA4098"/>
                </a:solidFill>
              </a:rPr>
              <a:t>DbSet</a:t>
            </a:r>
            <a:r>
              <a:rPr lang="fr-CA" sz="1400" dirty="0">
                <a:solidFill>
                  <a:srgbClr val="739CD1"/>
                </a:solidFill>
              </a:rPr>
              <a:t> d’acteurs.</a:t>
            </a:r>
          </a:p>
          <a:p>
            <a:endParaRPr lang="fr-CA" sz="1400" dirty="0">
              <a:solidFill>
                <a:srgbClr val="739CD1"/>
              </a:solidFill>
            </a:endParaRPr>
          </a:p>
          <a:p>
            <a:r>
              <a:rPr lang="fr-CA" sz="1400" dirty="0">
                <a:solidFill>
                  <a:srgbClr val="739CD1"/>
                </a:solidFill>
              </a:rPr>
              <a:t>• C’est la même chose pour l’entité </a:t>
            </a:r>
            <a:r>
              <a:rPr lang="fr-CA" sz="1400" dirty="0" err="1">
                <a:solidFill>
                  <a:srgbClr val="FA4098"/>
                </a:solidFill>
              </a:rPr>
              <a:t>ActeurSerie</a:t>
            </a:r>
            <a:r>
              <a:rPr lang="fr-CA" sz="1400" dirty="0">
                <a:solidFill>
                  <a:srgbClr val="739CD1"/>
                </a:solidFill>
              </a:rPr>
              <a:t> : si on récupère la liste des </a:t>
            </a:r>
            <a:r>
              <a:rPr lang="fr-CA" sz="1400" dirty="0" err="1">
                <a:solidFill>
                  <a:srgbClr val="FA4098"/>
                </a:solidFill>
              </a:rPr>
              <a:t>ActeurSerie</a:t>
            </a:r>
            <a:r>
              <a:rPr lang="fr-CA" sz="1400" dirty="0">
                <a:solidFill>
                  <a:srgbClr val="739CD1"/>
                </a:solidFill>
              </a:rPr>
              <a:t> dans la BD, les références </a:t>
            </a:r>
            <a:r>
              <a:rPr lang="fr-CA" sz="1400" dirty="0">
                <a:solidFill>
                  <a:srgbClr val="FA4098"/>
                </a:solidFill>
              </a:rPr>
              <a:t>Acteur</a:t>
            </a:r>
            <a:r>
              <a:rPr lang="fr-CA" sz="1400" dirty="0">
                <a:solidFill>
                  <a:srgbClr val="739CD1"/>
                </a:solidFill>
              </a:rPr>
              <a:t> et </a:t>
            </a:r>
            <a:r>
              <a:rPr lang="fr-CA" sz="1400" dirty="0" err="1">
                <a:solidFill>
                  <a:srgbClr val="FA4098"/>
                </a:solidFill>
              </a:rPr>
              <a:t>Serie</a:t>
            </a:r>
            <a:r>
              <a:rPr lang="fr-CA" sz="1400" dirty="0">
                <a:solidFill>
                  <a:srgbClr val="739CD1"/>
                </a:solidFill>
              </a:rPr>
              <a:t> seront toutes </a:t>
            </a:r>
            <a:r>
              <a:rPr lang="fr-CA" sz="1400" b="1" i="1" dirty="0" err="1">
                <a:solidFill>
                  <a:srgbClr val="739CD1"/>
                </a:solidFill>
              </a:rPr>
              <a:t>null</a:t>
            </a:r>
            <a:r>
              <a:rPr lang="fr-CA" sz="1400" dirty="0">
                <a:solidFill>
                  <a:srgbClr val="739CD1"/>
                </a:solidFill>
              </a:rPr>
              <a:t>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D679508-35A5-830E-47B2-02E318E43702}"/>
              </a:ext>
            </a:extLst>
          </p:cNvPr>
          <p:cNvSpPr/>
          <p:nvPr/>
        </p:nvSpPr>
        <p:spPr>
          <a:xfrm>
            <a:off x="1139728" y="6475004"/>
            <a:ext cx="580016" cy="204826"/>
          </a:xfrm>
          <a:prstGeom prst="rect">
            <a:avLst/>
          </a:prstGeom>
          <a:noFill/>
          <a:ln>
            <a:solidFill>
              <a:srgbClr val="FA409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34A0542-8826-4BE1-2F1C-4057DD061941}"/>
              </a:ext>
            </a:extLst>
          </p:cNvPr>
          <p:cNvSpPr/>
          <p:nvPr/>
        </p:nvSpPr>
        <p:spPr>
          <a:xfrm>
            <a:off x="3357473" y="6466614"/>
            <a:ext cx="904134" cy="229993"/>
          </a:xfrm>
          <a:prstGeom prst="rect">
            <a:avLst/>
          </a:prstGeom>
          <a:noFill/>
          <a:ln>
            <a:solidFill>
              <a:srgbClr val="FA409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3D6165E-B45A-2EA0-0B4B-47A94F629BD2}"/>
              </a:ext>
            </a:extLst>
          </p:cNvPr>
          <p:cNvSpPr/>
          <p:nvPr/>
        </p:nvSpPr>
        <p:spPr>
          <a:xfrm>
            <a:off x="8769771" y="6078746"/>
            <a:ext cx="491675" cy="263331"/>
          </a:xfrm>
          <a:prstGeom prst="rect">
            <a:avLst/>
          </a:prstGeom>
          <a:noFill/>
          <a:ln>
            <a:solidFill>
              <a:srgbClr val="FA409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C9F75AE-FBF2-61F8-472D-3983312C5BCB}"/>
              </a:ext>
            </a:extLst>
          </p:cNvPr>
          <p:cNvSpPr/>
          <p:nvPr/>
        </p:nvSpPr>
        <p:spPr>
          <a:xfrm>
            <a:off x="8771721" y="5402270"/>
            <a:ext cx="491675" cy="263331"/>
          </a:xfrm>
          <a:prstGeom prst="rect">
            <a:avLst/>
          </a:prstGeom>
          <a:noFill/>
          <a:ln>
            <a:solidFill>
              <a:srgbClr val="FA409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409758603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91D18FA0-C919-AA49-2EF0-8B79E39819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 Jointures</a:t>
            </a:r>
          </a:p>
          <a:p>
            <a:pPr lvl="1"/>
            <a:r>
              <a:rPr lang="fr-CA" dirty="0"/>
              <a:t> </a:t>
            </a:r>
            <a:r>
              <a:rPr lang="fr-CA" dirty="0" err="1"/>
              <a:t>Lazy</a:t>
            </a:r>
            <a:r>
              <a:rPr lang="fr-CA" dirty="0"/>
              <a:t> </a:t>
            </a:r>
            <a:r>
              <a:rPr lang="fr-CA" dirty="0" err="1"/>
              <a:t>Loading</a:t>
            </a:r>
            <a:endParaRPr lang="fr-CA" dirty="0"/>
          </a:p>
          <a:p>
            <a:pPr lvl="2"/>
            <a:r>
              <a:rPr lang="fr-CA" dirty="0"/>
              <a:t> Par défaut, Entity Framework essaye d’être économe lorsqu’il charge des données de la base de données dans l’application Web.</a:t>
            </a: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5545D98A-C25F-E362-0547-BE5800537C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Interaction avec la BD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E644845-9B00-6478-45F7-08263BC161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978" y="2801923"/>
            <a:ext cx="6367495" cy="3903074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1C25C6E5-8EC7-F5DF-66ED-4154F7C811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5346" y="2933823"/>
            <a:ext cx="3682516" cy="3507158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61F26EB3-F61E-035B-37F9-A3D44A4CA1F9}"/>
              </a:ext>
            </a:extLst>
          </p:cNvPr>
          <p:cNvSpPr txBox="1"/>
          <p:nvPr/>
        </p:nvSpPr>
        <p:spPr>
          <a:xfrm>
            <a:off x="3705198" y="2891638"/>
            <a:ext cx="4120427" cy="2031325"/>
          </a:xfrm>
          <a:prstGeom prst="rect">
            <a:avLst/>
          </a:prstGeom>
          <a:solidFill>
            <a:schemeClr val="bg1"/>
          </a:solidFill>
          <a:ln w="28575">
            <a:solidFill>
              <a:srgbClr val="739CD1"/>
            </a:solidFill>
          </a:ln>
        </p:spPr>
        <p:txBody>
          <a:bodyPr wrap="square" rtlCol="0">
            <a:spAutoFit/>
          </a:bodyPr>
          <a:lstStyle/>
          <a:p>
            <a:r>
              <a:rPr lang="fr-CA" sz="1400" dirty="0">
                <a:solidFill>
                  <a:srgbClr val="739CD1"/>
                </a:solidFill>
              </a:rPr>
              <a:t>• Si on n’utilisait pas le </a:t>
            </a:r>
            <a:r>
              <a:rPr lang="fr-CA" sz="1400" dirty="0" err="1">
                <a:solidFill>
                  <a:srgbClr val="739CD1"/>
                </a:solidFill>
              </a:rPr>
              <a:t>Lazy</a:t>
            </a:r>
            <a:r>
              <a:rPr lang="fr-CA" sz="1400" dirty="0">
                <a:solidFill>
                  <a:srgbClr val="739CD1"/>
                </a:solidFill>
              </a:rPr>
              <a:t> </a:t>
            </a:r>
            <a:r>
              <a:rPr lang="fr-CA" sz="1400" dirty="0" err="1">
                <a:solidFill>
                  <a:srgbClr val="739CD1"/>
                </a:solidFill>
              </a:rPr>
              <a:t>Loading</a:t>
            </a:r>
            <a:r>
              <a:rPr lang="fr-CA" sz="1400" dirty="0">
                <a:solidFill>
                  <a:srgbClr val="739CD1"/>
                </a:solidFill>
              </a:rPr>
              <a:t>, ça voudrait dire que </a:t>
            </a:r>
            <a:r>
              <a:rPr lang="fr-CA" sz="1400" b="1" dirty="0">
                <a:solidFill>
                  <a:srgbClr val="739CD1"/>
                </a:solidFill>
              </a:rPr>
              <a:t>systématiquement</a:t>
            </a:r>
            <a:r>
              <a:rPr lang="fr-CA" sz="1400" dirty="0">
                <a:solidFill>
                  <a:srgbClr val="739CD1"/>
                </a:solidFill>
              </a:rPr>
              <a:t>, demander la liste de tous les </a:t>
            </a:r>
            <a:r>
              <a:rPr lang="fr-CA" sz="1400" dirty="0" err="1">
                <a:solidFill>
                  <a:srgbClr val="FA4098"/>
                </a:solidFill>
              </a:rPr>
              <a:t>ActeurSerie</a:t>
            </a:r>
            <a:r>
              <a:rPr lang="fr-CA" sz="1400" dirty="0">
                <a:solidFill>
                  <a:srgbClr val="739CD1"/>
                </a:solidFill>
              </a:rPr>
              <a:t> (par exemple), forcerait </a:t>
            </a:r>
            <a:r>
              <a:rPr lang="fr-CA" sz="1400" b="1" dirty="0">
                <a:solidFill>
                  <a:srgbClr val="739CD1"/>
                </a:solidFill>
              </a:rPr>
              <a:t>Entity Framework </a:t>
            </a:r>
            <a:r>
              <a:rPr lang="fr-CA" sz="1400" dirty="0">
                <a:solidFill>
                  <a:srgbClr val="739CD1"/>
                </a:solidFill>
              </a:rPr>
              <a:t>à également charger tous les </a:t>
            </a:r>
            <a:r>
              <a:rPr lang="fr-CA" sz="1400" dirty="0">
                <a:solidFill>
                  <a:srgbClr val="FA4098"/>
                </a:solidFill>
              </a:rPr>
              <a:t>acteurs</a:t>
            </a:r>
            <a:r>
              <a:rPr lang="fr-CA" sz="1400" dirty="0">
                <a:solidFill>
                  <a:srgbClr val="739CD1"/>
                </a:solidFill>
              </a:rPr>
              <a:t> et toutes les </a:t>
            </a:r>
            <a:r>
              <a:rPr lang="fr-CA" sz="1400" dirty="0">
                <a:solidFill>
                  <a:srgbClr val="FA4098"/>
                </a:solidFill>
              </a:rPr>
              <a:t>séries</a:t>
            </a:r>
            <a:r>
              <a:rPr lang="fr-CA" sz="1400" dirty="0">
                <a:solidFill>
                  <a:srgbClr val="739CD1"/>
                </a:solidFill>
              </a:rPr>
              <a:t> de la BD ! C’est du </a:t>
            </a:r>
            <a:r>
              <a:rPr lang="fr-CA" sz="1400" b="1" dirty="0" err="1">
                <a:solidFill>
                  <a:srgbClr val="FA4098"/>
                </a:solidFill>
              </a:rPr>
              <a:t>Eager</a:t>
            </a:r>
            <a:r>
              <a:rPr lang="fr-CA" sz="1400" b="1" dirty="0">
                <a:solidFill>
                  <a:srgbClr val="FA4098"/>
                </a:solidFill>
              </a:rPr>
              <a:t> </a:t>
            </a:r>
            <a:r>
              <a:rPr lang="fr-CA" sz="1400" b="1" dirty="0" err="1">
                <a:solidFill>
                  <a:srgbClr val="FA4098"/>
                </a:solidFill>
              </a:rPr>
              <a:t>Loading</a:t>
            </a:r>
            <a:r>
              <a:rPr lang="fr-CA" sz="1400" dirty="0">
                <a:solidFill>
                  <a:srgbClr val="739CD1"/>
                </a:solidFill>
              </a:rPr>
              <a:t>.</a:t>
            </a:r>
          </a:p>
          <a:p>
            <a:endParaRPr lang="fr-CA" sz="1400" dirty="0">
              <a:solidFill>
                <a:srgbClr val="739CD1"/>
              </a:solidFill>
            </a:endParaRPr>
          </a:p>
          <a:p>
            <a:r>
              <a:rPr lang="fr-CA" sz="1400" dirty="0">
                <a:solidFill>
                  <a:srgbClr val="739CD1"/>
                </a:solidFill>
              </a:rPr>
              <a:t>• </a:t>
            </a:r>
            <a:r>
              <a:rPr lang="fr-CA" sz="1400" b="1" u="sng" dirty="0">
                <a:solidFill>
                  <a:srgbClr val="739CD1"/>
                </a:solidFill>
              </a:rPr>
              <a:t>C’est à tout prix à éviter</a:t>
            </a:r>
            <a:r>
              <a:rPr lang="fr-CA" sz="1400" dirty="0">
                <a:solidFill>
                  <a:srgbClr val="739CD1"/>
                </a:solidFill>
              </a:rPr>
              <a:t>. Cela ralentirait systématiquement les accès à la base de données pour les tables </a:t>
            </a:r>
            <a:r>
              <a:rPr lang="fr-CA" sz="1400" dirty="0">
                <a:solidFill>
                  <a:srgbClr val="FA4098"/>
                </a:solidFill>
              </a:rPr>
              <a:t>Acteur</a:t>
            </a:r>
            <a:r>
              <a:rPr lang="fr-CA" sz="1400" dirty="0">
                <a:solidFill>
                  <a:srgbClr val="739CD1"/>
                </a:solidFill>
              </a:rPr>
              <a:t>, </a:t>
            </a:r>
            <a:r>
              <a:rPr lang="fr-CA" sz="1400" dirty="0" err="1">
                <a:solidFill>
                  <a:srgbClr val="FA4098"/>
                </a:solidFill>
              </a:rPr>
              <a:t>Serie</a:t>
            </a:r>
            <a:r>
              <a:rPr lang="fr-CA" sz="1400" dirty="0">
                <a:solidFill>
                  <a:srgbClr val="739CD1"/>
                </a:solidFill>
              </a:rPr>
              <a:t> et </a:t>
            </a:r>
            <a:r>
              <a:rPr lang="fr-CA" sz="1400" dirty="0" err="1">
                <a:solidFill>
                  <a:srgbClr val="FA4098"/>
                </a:solidFill>
              </a:rPr>
              <a:t>ActeurSerie</a:t>
            </a:r>
            <a:r>
              <a:rPr lang="fr-CA" sz="1400" dirty="0">
                <a:solidFill>
                  <a:srgbClr val="739CD1"/>
                </a:solidFill>
              </a:rPr>
              <a:t>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D679508-35A5-830E-47B2-02E318E43702}"/>
              </a:ext>
            </a:extLst>
          </p:cNvPr>
          <p:cNvSpPr/>
          <p:nvPr/>
        </p:nvSpPr>
        <p:spPr>
          <a:xfrm>
            <a:off x="1139728" y="6475004"/>
            <a:ext cx="580016" cy="204826"/>
          </a:xfrm>
          <a:prstGeom prst="rect">
            <a:avLst/>
          </a:prstGeom>
          <a:noFill/>
          <a:ln>
            <a:solidFill>
              <a:srgbClr val="FA409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34A0542-8826-4BE1-2F1C-4057DD061941}"/>
              </a:ext>
            </a:extLst>
          </p:cNvPr>
          <p:cNvSpPr/>
          <p:nvPr/>
        </p:nvSpPr>
        <p:spPr>
          <a:xfrm>
            <a:off x="3357473" y="6466614"/>
            <a:ext cx="904134" cy="229993"/>
          </a:xfrm>
          <a:prstGeom prst="rect">
            <a:avLst/>
          </a:prstGeom>
          <a:noFill/>
          <a:ln>
            <a:solidFill>
              <a:srgbClr val="FA409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3D6165E-B45A-2EA0-0B4B-47A94F629BD2}"/>
              </a:ext>
            </a:extLst>
          </p:cNvPr>
          <p:cNvSpPr/>
          <p:nvPr/>
        </p:nvSpPr>
        <p:spPr>
          <a:xfrm>
            <a:off x="8769771" y="6078746"/>
            <a:ext cx="491675" cy="263331"/>
          </a:xfrm>
          <a:prstGeom prst="rect">
            <a:avLst/>
          </a:prstGeom>
          <a:noFill/>
          <a:ln>
            <a:solidFill>
              <a:srgbClr val="FA409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C9F75AE-FBF2-61F8-472D-3983312C5BCB}"/>
              </a:ext>
            </a:extLst>
          </p:cNvPr>
          <p:cNvSpPr/>
          <p:nvPr/>
        </p:nvSpPr>
        <p:spPr>
          <a:xfrm>
            <a:off x="8771721" y="5402270"/>
            <a:ext cx="491675" cy="263331"/>
          </a:xfrm>
          <a:prstGeom prst="rect">
            <a:avLst/>
          </a:prstGeom>
          <a:noFill/>
          <a:ln>
            <a:solidFill>
              <a:srgbClr val="FA409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66160335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91D18FA0-C919-AA49-2EF0-8B79E39819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0000" y="1150571"/>
            <a:ext cx="10512000" cy="5026393"/>
          </a:xfrm>
        </p:spPr>
        <p:txBody>
          <a:bodyPr/>
          <a:lstStyle/>
          <a:p>
            <a:r>
              <a:rPr lang="fr-CA" dirty="0"/>
              <a:t> Jointures</a:t>
            </a:r>
          </a:p>
          <a:p>
            <a:pPr lvl="1"/>
            <a:r>
              <a:rPr lang="fr-CA" dirty="0"/>
              <a:t> </a:t>
            </a:r>
            <a:r>
              <a:rPr lang="fr-CA" dirty="0" err="1"/>
              <a:t>Lazy</a:t>
            </a:r>
            <a:r>
              <a:rPr lang="fr-CA" dirty="0"/>
              <a:t> </a:t>
            </a:r>
            <a:r>
              <a:rPr lang="fr-CA" dirty="0" err="1"/>
              <a:t>Loading</a:t>
            </a:r>
            <a:endParaRPr lang="fr-CA" dirty="0"/>
          </a:p>
          <a:p>
            <a:pPr lvl="2"/>
            <a:r>
              <a:rPr lang="fr-CA" dirty="0"/>
              <a:t> Une solution possible est de charger, </a:t>
            </a:r>
            <a:r>
              <a:rPr lang="fr-CA" b="1" dirty="0"/>
              <a:t>au cas par cas</a:t>
            </a:r>
            <a:r>
              <a:rPr lang="fr-CA" dirty="0"/>
              <a:t>, les tables dont on a besoin pour que notre </a:t>
            </a:r>
            <a:r>
              <a:rPr lang="fr-CA" b="1" dirty="0"/>
              <a:t>jointure</a:t>
            </a:r>
            <a:r>
              <a:rPr lang="fr-CA" dirty="0"/>
              <a:t> (ou toute autre opération multi-tables) fonctionne.</a:t>
            </a: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5545D98A-C25F-E362-0547-BE5800537C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Interaction avec la BD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31F7CEDD-A431-D46B-2132-7EC3A1239230}"/>
              </a:ext>
            </a:extLst>
          </p:cNvPr>
          <p:cNvSpPr txBox="1"/>
          <p:nvPr/>
        </p:nvSpPr>
        <p:spPr>
          <a:xfrm>
            <a:off x="178153" y="3161603"/>
            <a:ext cx="446018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600" dirty="0">
                <a:solidFill>
                  <a:srgbClr val="739CD1"/>
                </a:solidFill>
              </a:rPr>
              <a:t>• Ceci ne fonctionne pas. </a:t>
            </a:r>
            <a:r>
              <a:rPr lang="fr-CA" sz="1600" dirty="0" err="1">
                <a:solidFill>
                  <a:srgbClr val="FA4098"/>
                </a:solidFill>
              </a:rPr>
              <a:t>a.ActeurSeries</a:t>
            </a:r>
            <a:r>
              <a:rPr lang="fr-CA" sz="1600" dirty="0">
                <a:solidFill>
                  <a:srgbClr val="739CD1"/>
                </a:solidFill>
              </a:rPr>
              <a:t> sera systématiquement </a:t>
            </a:r>
            <a:r>
              <a:rPr lang="fr-CA" sz="1600" b="1" i="1" dirty="0" err="1">
                <a:solidFill>
                  <a:srgbClr val="739CD1"/>
                </a:solidFill>
              </a:rPr>
              <a:t>null</a:t>
            </a:r>
            <a:r>
              <a:rPr lang="fr-CA" sz="1600" dirty="0">
                <a:solidFill>
                  <a:srgbClr val="739CD1"/>
                </a:solidFill>
              </a:rPr>
              <a:t> à cause du </a:t>
            </a:r>
            <a:r>
              <a:rPr lang="fr-CA" sz="1600" dirty="0" err="1">
                <a:solidFill>
                  <a:srgbClr val="FA4098"/>
                </a:solidFill>
              </a:rPr>
              <a:t>Lazy</a:t>
            </a:r>
            <a:r>
              <a:rPr lang="fr-CA" sz="1600" dirty="0">
                <a:solidFill>
                  <a:srgbClr val="FA4098"/>
                </a:solidFill>
              </a:rPr>
              <a:t> </a:t>
            </a:r>
            <a:r>
              <a:rPr lang="fr-CA" sz="1600" dirty="0" err="1">
                <a:solidFill>
                  <a:srgbClr val="FA4098"/>
                </a:solidFill>
              </a:rPr>
              <a:t>Loading</a:t>
            </a:r>
            <a:r>
              <a:rPr lang="fr-CA" sz="1600" dirty="0">
                <a:solidFill>
                  <a:srgbClr val="739CD1"/>
                </a:solidFill>
              </a:rPr>
              <a:t> et au final aucun acteur ne respectera la condition du </a:t>
            </a:r>
            <a:r>
              <a:rPr lang="fr-CA" sz="1600" dirty="0" err="1">
                <a:solidFill>
                  <a:srgbClr val="FA4098"/>
                </a:solidFill>
              </a:rPr>
              <a:t>Where</a:t>
            </a:r>
            <a:r>
              <a:rPr lang="fr-CA" sz="1600" dirty="0">
                <a:solidFill>
                  <a:srgbClr val="FA4098"/>
                </a:solidFill>
              </a:rPr>
              <a:t>()</a:t>
            </a:r>
            <a:r>
              <a:rPr lang="fr-CA" sz="1600" dirty="0">
                <a:solidFill>
                  <a:srgbClr val="739CD1"/>
                </a:solidFill>
              </a:rPr>
              <a:t>.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FE79B1A9-F2DB-1899-E074-16129B04DEDE}"/>
              </a:ext>
            </a:extLst>
          </p:cNvPr>
          <p:cNvSpPr txBox="1"/>
          <p:nvPr/>
        </p:nvSpPr>
        <p:spPr>
          <a:xfrm>
            <a:off x="202219" y="5066673"/>
            <a:ext cx="446018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600" dirty="0">
                <a:solidFill>
                  <a:srgbClr val="739CD1"/>
                </a:solidFill>
              </a:rPr>
              <a:t>• Ceci fonctionne. On a malheureusement dû demander les données de la table </a:t>
            </a:r>
            <a:r>
              <a:rPr lang="fr-CA" sz="1600" dirty="0" err="1">
                <a:solidFill>
                  <a:srgbClr val="FA4098"/>
                </a:solidFill>
              </a:rPr>
              <a:t>ActeurSerie</a:t>
            </a:r>
            <a:r>
              <a:rPr lang="fr-CA" sz="1600" dirty="0">
                <a:solidFill>
                  <a:srgbClr val="739CD1"/>
                </a:solidFill>
              </a:rPr>
              <a:t>, mais désormais, la référence </a:t>
            </a:r>
            <a:r>
              <a:rPr lang="fr-CA" sz="1600" dirty="0" err="1">
                <a:solidFill>
                  <a:srgbClr val="FA4098"/>
                </a:solidFill>
              </a:rPr>
              <a:t>ActeurSeries</a:t>
            </a:r>
            <a:r>
              <a:rPr lang="fr-CA" sz="1600" dirty="0">
                <a:solidFill>
                  <a:srgbClr val="739CD1"/>
                </a:solidFill>
              </a:rPr>
              <a:t> dans chaque </a:t>
            </a:r>
            <a:r>
              <a:rPr lang="fr-CA" sz="1600" dirty="0">
                <a:solidFill>
                  <a:srgbClr val="FA4098"/>
                </a:solidFill>
              </a:rPr>
              <a:t>Acteur</a:t>
            </a:r>
            <a:r>
              <a:rPr lang="fr-CA" sz="1600" dirty="0">
                <a:solidFill>
                  <a:srgbClr val="739CD1"/>
                </a:solidFill>
              </a:rPr>
              <a:t> est remplie et utilisable.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92E4977A-3417-A47E-F101-746D1A54FECF}"/>
              </a:ext>
            </a:extLst>
          </p:cNvPr>
          <p:cNvSpPr txBox="1"/>
          <p:nvPr/>
        </p:nvSpPr>
        <p:spPr>
          <a:xfrm>
            <a:off x="0" y="6579187"/>
            <a:ext cx="84561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200" dirty="0">
                <a:solidFill>
                  <a:srgbClr val="739CD1"/>
                </a:solidFill>
              </a:rPr>
              <a:t>Nous reparlerons d’optimisation de requête et de performance dans quelques semaines.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72D28E6F-DA67-2058-8497-51AD3CFE2F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3606" y="3017433"/>
            <a:ext cx="6892429" cy="1070600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139970A-7BBF-7D36-310E-6B00B24348D9}"/>
              </a:ext>
            </a:extLst>
          </p:cNvPr>
          <p:cNvSpPr/>
          <p:nvPr/>
        </p:nvSpPr>
        <p:spPr>
          <a:xfrm>
            <a:off x="6989907" y="3816669"/>
            <a:ext cx="1189360" cy="210047"/>
          </a:xfrm>
          <a:prstGeom prst="rect">
            <a:avLst/>
          </a:prstGeom>
          <a:noFill/>
          <a:ln>
            <a:solidFill>
              <a:srgbClr val="FA409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7EC91EC6-82D9-C8BE-23F1-44D9DC6C0B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7597" y="4945714"/>
            <a:ext cx="7192184" cy="1085612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69AC386-3AD9-050E-A55E-230BBF257CE7}"/>
              </a:ext>
            </a:extLst>
          </p:cNvPr>
          <p:cNvSpPr/>
          <p:nvPr/>
        </p:nvSpPr>
        <p:spPr>
          <a:xfrm>
            <a:off x="7071206" y="5775471"/>
            <a:ext cx="1314094" cy="229993"/>
          </a:xfrm>
          <a:prstGeom prst="rect">
            <a:avLst/>
          </a:prstGeom>
          <a:noFill/>
          <a:ln>
            <a:solidFill>
              <a:srgbClr val="FA409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92202361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91D18FA0-C919-AA49-2EF0-8B79E39819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 Jointures</a:t>
            </a:r>
          </a:p>
          <a:p>
            <a:pPr lvl="1"/>
            <a:r>
              <a:rPr lang="fr-CA" dirty="0"/>
              <a:t> </a:t>
            </a:r>
            <a:r>
              <a:rPr lang="fr-CA" dirty="0" err="1"/>
              <a:t>Lazy</a:t>
            </a:r>
            <a:r>
              <a:rPr lang="fr-CA" dirty="0"/>
              <a:t> </a:t>
            </a:r>
            <a:r>
              <a:rPr lang="fr-CA" dirty="0" err="1"/>
              <a:t>Loading</a:t>
            </a:r>
            <a:endParaRPr lang="fr-CA" dirty="0"/>
          </a:p>
          <a:p>
            <a:pPr lvl="2"/>
            <a:r>
              <a:rPr lang="fr-CA" dirty="0"/>
              <a:t> Une autre solution pourrait être d’installer le package </a:t>
            </a:r>
            <a:r>
              <a:rPr lang="fr-CA" dirty="0" err="1">
                <a:solidFill>
                  <a:srgbClr val="FA4098"/>
                </a:solidFill>
              </a:rPr>
              <a:t>EntityFrameworkCore.Proxies</a:t>
            </a:r>
            <a:endParaRPr lang="fr-CA" dirty="0">
              <a:solidFill>
                <a:srgbClr val="FA4098"/>
              </a:solidFill>
            </a:endParaRPr>
          </a:p>
          <a:p>
            <a:pPr lvl="2"/>
            <a:endParaRPr lang="fr-CA" dirty="0"/>
          </a:p>
          <a:p>
            <a:pPr lvl="2"/>
            <a:endParaRPr lang="fr-CA" dirty="0"/>
          </a:p>
          <a:p>
            <a:pPr lvl="2"/>
            <a:endParaRPr lang="fr-CA" dirty="0"/>
          </a:p>
          <a:p>
            <a:pPr lvl="2"/>
            <a:endParaRPr lang="fr-CA" dirty="0"/>
          </a:p>
          <a:p>
            <a:pPr lvl="2"/>
            <a:r>
              <a:rPr lang="fr-CA" dirty="0"/>
              <a:t> À partir du moment où on configure </a:t>
            </a:r>
            <a:r>
              <a:rPr lang="fr-CA" dirty="0">
                <a:solidFill>
                  <a:srgbClr val="FA4098"/>
                </a:solidFill>
              </a:rPr>
              <a:t>.</a:t>
            </a:r>
            <a:r>
              <a:rPr lang="fr-CA" dirty="0" err="1">
                <a:solidFill>
                  <a:srgbClr val="FA4098"/>
                </a:solidFill>
              </a:rPr>
              <a:t>UseLazyLoadingProxies</a:t>
            </a:r>
            <a:r>
              <a:rPr lang="fr-CA" dirty="0">
                <a:solidFill>
                  <a:srgbClr val="FA4098"/>
                </a:solidFill>
              </a:rPr>
              <a:t>()</a:t>
            </a:r>
            <a:r>
              <a:rPr lang="fr-CA" dirty="0"/>
              <a:t> sur le </a:t>
            </a:r>
            <a:r>
              <a:rPr lang="fr-CA" dirty="0" err="1">
                <a:solidFill>
                  <a:srgbClr val="FA4098"/>
                </a:solidFill>
              </a:rPr>
              <a:t>DbContext</a:t>
            </a:r>
            <a:r>
              <a:rPr lang="fr-CA" dirty="0"/>
              <a:t>, même si le </a:t>
            </a:r>
            <a:r>
              <a:rPr lang="fr-CA" dirty="0" err="1">
                <a:solidFill>
                  <a:srgbClr val="FA4098"/>
                </a:solidFill>
              </a:rPr>
              <a:t>Lazy</a:t>
            </a:r>
            <a:r>
              <a:rPr lang="fr-CA" dirty="0">
                <a:solidFill>
                  <a:srgbClr val="FA4098"/>
                </a:solidFill>
              </a:rPr>
              <a:t> </a:t>
            </a:r>
            <a:r>
              <a:rPr lang="fr-CA" dirty="0" err="1">
                <a:solidFill>
                  <a:srgbClr val="FA4098"/>
                </a:solidFill>
              </a:rPr>
              <a:t>Loading</a:t>
            </a:r>
            <a:r>
              <a:rPr lang="fr-CA" dirty="0"/>
              <a:t> </a:t>
            </a:r>
            <a:r>
              <a:rPr lang="fr-CA" b="1" dirty="0"/>
              <a:t>reste actif</a:t>
            </a:r>
            <a:r>
              <a:rPr lang="fr-CA" dirty="0"/>
              <a:t>, quand on accède à une autre table via une propriété de référence avec le mot-clé </a:t>
            </a:r>
            <a:r>
              <a:rPr lang="fr-CA" dirty="0" err="1">
                <a:solidFill>
                  <a:srgbClr val="FA4098"/>
                </a:solidFill>
              </a:rPr>
              <a:t>virtual</a:t>
            </a:r>
            <a:r>
              <a:rPr lang="fr-CA" dirty="0"/>
              <a:t>, Entity Framework vérifiera si cette table est chargée, et si non, la chargera pour s’assurer que tout fonctionne !</a:t>
            </a:r>
          </a:p>
          <a:p>
            <a:endParaRPr lang="fr-CA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5545D98A-C25F-E362-0547-BE5800537C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Interaction avec la BD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777CBDD6-F7AD-5B2B-4685-D7C3954C00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4007" y="2639329"/>
            <a:ext cx="4476008" cy="696457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5FF5C65F-34E6-A8CF-9F6A-9B8086E6CA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1987" y="2635830"/>
            <a:ext cx="4652646" cy="699956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  <p:sp>
        <p:nvSpPr>
          <p:cNvPr id="10" name="Flèche : droite 9">
            <a:extLst>
              <a:ext uri="{FF2B5EF4-FFF2-40B4-BE49-F238E27FC236}">
                <a16:creationId xmlns:a16="http://schemas.microsoft.com/office/drawing/2014/main" id="{DDCE3F32-FDE8-6F5C-5BBF-BFF1AAA7EBC8}"/>
              </a:ext>
            </a:extLst>
          </p:cNvPr>
          <p:cNvSpPr/>
          <p:nvPr/>
        </p:nvSpPr>
        <p:spPr>
          <a:xfrm>
            <a:off x="5920474" y="2763012"/>
            <a:ext cx="339972" cy="433195"/>
          </a:xfrm>
          <a:prstGeom prst="rightArrow">
            <a:avLst/>
          </a:prstGeom>
          <a:solidFill>
            <a:srgbClr val="739C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5D73DF3-FAA1-4DF7-40FC-0127D9102208}"/>
              </a:ext>
            </a:extLst>
          </p:cNvPr>
          <p:cNvSpPr/>
          <p:nvPr/>
        </p:nvSpPr>
        <p:spPr>
          <a:xfrm>
            <a:off x="6780182" y="3047071"/>
            <a:ext cx="1801756" cy="149136"/>
          </a:xfrm>
          <a:prstGeom prst="rect">
            <a:avLst/>
          </a:prstGeom>
          <a:noFill/>
          <a:ln>
            <a:solidFill>
              <a:srgbClr val="FA409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DA141719-3784-331B-D988-D8EBF8245478}"/>
              </a:ext>
            </a:extLst>
          </p:cNvPr>
          <p:cNvSpPr txBox="1"/>
          <p:nvPr/>
        </p:nvSpPr>
        <p:spPr>
          <a:xfrm>
            <a:off x="396266" y="4999913"/>
            <a:ext cx="405828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600" dirty="0">
                <a:solidFill>
                  <a:srgbClr val="739CD1"/>
                </a:solidFill>
              </a:rPr>
              <a:t>• Ceci deviendrait fonctionnel !</a:t>
            </a:r>
          </a:p>
          <a:p>
            <a:endParaRPr lang="fr-CA" sz="1600" dirty="0">
              <a:solidFill>
                <a:srgbClr val="739CD1"/>
              </a:solidFill>
            </a:endParaRPr>
          </a:p>
          <a:p>
            <a:r>
              <a:rPr lang="fr-CA" sz="1600" dirty="0">
                <a:solidFill>
                  <a:srgbClr val="739CD1"/>
                </a:solidFill>
              </a:rPr>
              <a:t>• La table </a:t>
            </a:r>
            <a:r>
              <a:rPr lang="fr-CA" sz="1600" dirty="0" err="1">
                <a:solidFill>
                  <a:srgbClr val="FA4098"/>
                </a:solidFill>
              </a:rPr>
              <a:t>ActeurSerie</a:t>
            </a:r>
            <a:r>
              <a:rPr lang="fr-CA" sz="1600" dirty="0">
                <a:solidFill>
                  <a:srgbClr val="739CD1"/>
                </a:solidFill>
              </a:rPr>
              <a:t> serait chargée dès le moment où on essaye d’y accéder avec </a:t>
            </a:r>
            <a:r>
              <a:rPr lang="fr-CA" sz="1600" dirty="0" err="1">
                <a:solidFill>
                  <a:srgbClr val="FA4098"/>
                </a:solidFill>
              </a:rPr>
              <a:t>a.ActeurSeries</a:t>
            </a:r>
            <a:r>
              <a:rPr lang="fr-CA" sz="1600" dirty="0">
                <a:solidFill>
                  <a:srgbClr val="739CD1"/>
                </a:solidFill>
              </a:rPr>
              <a:t>, par exemple.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35F3E31E-FE6E-E5A6-5A20-8392B3C925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6488" y="5252752"/>
            <a:ext cx="6892429" cy="1070600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</p:spTree>
    <p:extLst>
      <p:ext uri="{BB962C8B-B14F-4D97-AF65-F5344CB8AC3E}">
        <p14:creationId xmlns:p14="http://schemas.microsoft.com/office/powerpoint/2010/main" val="277135137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91D18FA0-C919-AA49-2EF0-8B79E39819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 Select (</a:t>
            </a:r>
            <a:r>
              <a:rPr lang="fr-CA" dirty="0" err="1"/>
              <a:t>Retrieve</a:t>
            </a:r>
            <a:r>
              <a:rPr lang="fr-CA" dirty="0"/>
              <a:t>)</a:t>
            </a:r>
          </a:p>
          <a:p>
            <a:pPr lvl="1"/>
            <a:r>
              <a:rPr lang="fr-CA" sz="2000" dirty="0"/>
              <a:t> </a:t>
            </a:r>
            <a:r>
              <a:rPr lang="fr-CA" sz="2000" dirty="0" err="1">
                <a:solidFill>
                  <a:srgbClr val="FA4098"/>
                </a:solidFill>
              </a:rPr>
              <a:t>GroupBy</a:t>
            </a:r>
            <a:r>
              <a:rPr lang="fr-CA" sz="2000" dirty="0">
                <a:solidFill>
                  <a:srgbClr val="FA4098"/>
                </a:solidFill>
              </a:rPr>
              <a:t>()</a:t>
            </a:r>
            <a:r>
              <a:rPr lang="fr-CA" sz="2000" dirty="0"/>
              <a:t> : Comme pour SELECT ou une Jointure, on s’apprête à envoyer à la vue une donnée qui ne correspond pas à un de nos Models, alors on doit préparer un </a:t>
            </a:r>
            <a:r>
              <a:rPr lang="fr-CA" sz="2000" dirty="0" err="1">
                <a:solidFill>
                  <a:srgbClr val="FA4098"/>
                </a:solidFill>
              </a:rPr>
              <a:t>ViewModel</a:t>
            </a:r>
            <a:r>
              <a:rPr lang="fr-CA" sz="2000" dirty="0"/>
              <a:t>.</a:t>
            </a:r>
          </a:p>
          <a:p>
            <a:pPr lvl="2"/>
            <a:r>
              <a:rPr lang="fr-CA" dirty="0"/>
              <a:t> Exemple : Afficher la liste des </a:t>
            </a:r>
            <a:r>
              <a:rPr lang="fr-CA" dirty="0">
                <a:solidFill>
                  <a:srgbClr val="FA4098"/>
                </a:solidFill>
              </a:rPr>
              <a:t>séries</a:t>
            </a:r>
            <a:r>
              <a:rPr lang="fr-CA" dirty="0"/>
              <a:t> AINSI QUE le </a:t>
            </a:r>
            <a:r>
              <a:rPr lang="fr-CA" dirty="0">
                <a:solidFill>
                  <a:srgbClr val="FA4098"/>
                </a:solidFill>
              </a:rPr>
              <a:t>nombre d’acteurs</a:t>
            </a:r>
            <a:r>
              <a:rPr lang="fr-CA" dirty="0"/>
              <a:t> pour chaque série. (Le nombre d’acteurs sera obtenu à l’aide de COUNT et GROUP BY)</a:t>
            </a: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5545D98A-C25F-E362-0547-BE5800537C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Interaction avec la BD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A90F6D9C-4732-3D25-A936-280D493C3F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0821" y="3496140"/>
            <a:ext cx="4925712" cy="2340540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40945A69-7D93-01D3-CCF6-1EA03B2EFC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7990" y="6318659"/>
            <a:ext cx="5451374" cy="213006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512F9B0E-0CFD-65BA-22DE-38F7F6F29BAF}"/>
              </a:ext>
            </a:extLst>
          </p:cNvPr>
          <p:cNvSpPr txBox="1"/>
          <p:nvPr/>
        </p:nvSpPr>
        <p:spPr>
          <a:xfrm>
            <a:off x="6860821" y="3157586"/>
            <a:ext cx="38745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600" dirty="0" err="1">
                <a:solidFill>
                  <a:srgbClr val="739CD1"/>
                </a:solidFill>
              </a:rPr>
              <a:t>ViewModel</a:t>
            </a:r>
            <a:endParaRPr lang="fr-CA" sz="1600" dirty="0">
              <a:solidFill>
                <a:srgbClr val="739CD1"/>
              </a:solidFill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4BD9D62C-256A-E063-52A8-1A6BC155CB51}"/>
              </a:ext>
            </a:extLst>
          </p:cNvPr>
          <p:cNvSpPr txBox="1"/>
          <p:nvPr/>
        </p:nvSpPr>
        <p:spPr>
          <a:xfrm>
            <a:off x="6597990" y="5980105"/>
            <a:ext cx="38745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600" dirty="0">
                <a:solidFill>
                  <a:srgbClr val="739CD1"/>
                </a:solidFill>
              </a:rPr>
              <a:t>Type attendu par la vue</a:t>
            </a: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918AA51D-2630-3EA1-1E4E-1BAB3B17EC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436" y="3024625"/>
            <a:ext cx="3499866" cy="2615068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F0BD6A22-6328-C7E7-9D77-94A2C4BE02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1668" y="4088587"/>
            <a:ext cx="3391271" cy="1155646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3F5F85D6-7ADC-67D5-1871-BAB25217BE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1629" y="5785758"/>
            <a:ext cx="6214896" cy="958596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</p:spTree>
    <p:extLst>
      <p:ext uri="{BB962C8B-B14F-4D97-AF65-F5344CB8AC3E}">
        <p14:creationId xmlns:p14="http://schemas.microsoft.com/office/powerpoint/2010/main" val="20685083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>
            <a:extLst>
              <a:ext uri="{FF2B5EF4-FFF2-40B4-BE49-F238E27FC236}">
                <a16:creationId xmlns:a16="http://schemas.microsoft.com/office/drawing/2014/main" id="{2F7F629B-CF16-7675-05E9-0F2193D392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4266" y="3294711"/>
            <a:ext cx="7106342" cy="3368078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91D18FA0-C919-AA49-2EF0-8B79E39819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 Select (</a:t>
            </a:r>
            <a:r>
              <a:rPr lang="fr-CA" dirty="0" err="1"/>
              <a:t>Retrieve</a:t>
            </a:r>
            <a:r>
              <a:rPr lang="fr-CA" dirty="0"/>
              <a:t>)</a:t>
            </a:r>
          </a:p>
          <a:p>
            <a:pPr lvl="1"/>
            <a:r>
              <a:rPr lang="fr-CA" sz="2000" dirty="0"/>
              <a:t> </a:t>
            </a:r>
            <a:r>
              <a:rPr lang="fr-CA" sz="2000" dirty="0" err="1">
                <a:solidFill>
                  <a:srgbClr val="FA4098"/>
                </a:solidFill>
              </a:rPr>
              <a:t>GroupBy</a:t>
            </a:r>
            <a:r>
              <a:rPr lang="fr-CA" sz="2000" dirty="0">
                <a:solidFill>
                  <a:srgbClr val="FA4098"/>
                </a:solidFill>
              </a:rPr>
              <a:t>()</a:t>
            </a:r>
            <a:r>
              <a:rPr lang="fr-CA" sz="2000" dirty="0"/>
              <a:t> avec </a:t>
            </a:r>
            <a:r>
              <a:rPr lang="fr-CA" sz="2000" dirty="0" err="1"/>
              <a:t>Query</a:t>
            </a:r>
            <a:r>
              <a:rPr lang="fr-CA" sz="2000" dirty="0"/>
              <a:t> </a:t>
            </a:r>
            <a:r>
              <a:rPr lang="fr-CA" sz="2000" dirty="0" err="1"/>
              <a:t>Syntax</a:t>
            </a:r>
            <a:r>
              <a:rPr lang="fr-CA" sz="2000" dirty="0"/>
              <a:t> (Plus intuitif qu’avec la Method </a:t>
            </a:r>
            <a:r>
              <a:rPr lang="fr-CA" sz="2000" dirty="0" err="1"/>
              <a:t>Syntax</a:t>
            </a:r>
            <a:r>
              <a:rPr lang="fr-CA" sz="2000" dirty="0"/>
              <a:t>)</a:t>
            </a: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5545D98A-C25F-E362-0547-BE5800537C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Interaction avec la BD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10EA01C-FC14-9B6D-43C3-00C2719A35CE}"/>
              </a:ext>
            </a:extLst>
          </p:cNvPr>
          <p:cNvSpPr/>
          <p:nvPr/>
        </p:nvSpPr>
        <p:spPr>
          <a:xfrm>
            <a:off x="4708101" y="4194264"/>
            <a:ext cx="5677470" cy="914631"/>
          </a:xfrm>
          <a:prstGeom prst="rect">
            <a:avLst/>
          </a:prstGeom>
          <a:noFill/>
          <a:ln>
            <a:solidFill>
              <a:srgbClr val="FA409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EC384D9B-1FE8-04DC-BA83-AD0D4B17D0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201" y="4082145"/>
            <a:ext cx="3391271" cy="1155646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  <p:sp>
        <p:nvSpPr>
          <p:cNvPr id="8" name="Flèche : droite 7">
            <a:extLst>
              <a:ext uri="{FF2B5EF4-FFF2-40B4-BE49-F238E27FC236}">
                <a16:creationId xmlns:a16="http://schemas.microsoft.com/office/drawing/2014/main" id="{AF46EA2B-B81E-5FB9-A557-8C5E42100A70}"/>
              </a:ext>
            </a:extLst>
          </p:cNvPr>
          <p:cNvSpPr/>
          <p:nvPr/>
        </p:nvSpPr>
        <p:spPr>
          <a:xfrm rot="10800000">
            <a:off x="3972469" y="4425076"/>
            <a:ext cx="578841" cy="469783"/>
          </a:xfrm>
          <a:prstGeom prst="rightArrow">
            <a:avLst/>
          </a:prstGeom>
          <a:solidFill>
            <a:srgbClr val="FA40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B748A80D-9CA6-1DEC-CBB6-4FE37B44B9FA}"/>
              </a:ext>
            </a:extLst>
          </p:cNvPr>
          <p:cNvSpPr txBox="1"/>
          <p:nvPr/>
        </p:nvSpPr>
        <p:spPr>
          <a:xfrm>
            <a:off x="78261" y="5544611"/>
            <a:ext cx="40910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600" dirty="0">
                <a:solidFill>
                  <a:srgbClr val="739CD1"/>
                </a:solidFill>
              </a:rPr>
              <a:t>• Comme on a généré une liste </a:t>
            </a:r>
            <a:r>
              <a:rPr lang="fr-CA" sz="1600" dirty="0">
                <a:solidFill>
                  <a:srgbClr val="FA4098"/>
                </a:solidFill>
              </a:rPr>
              <a:t>d’objets anonymes</a:t>
            </a:r>
            <a:r>
              <a:rPr lang="fr-CA" sz="1600" dirty="0">
                <a:solidFill>
                  <a:srgbClr val="739CD1"/>
                </a:solidFill>
              </a:rPr>
              <a:t>, on utilise ensuite une boucle pour restructurer en une liste de notre </a:t>
            </a:r>
            <a:r>
              <a:rPr lang="fr-CA" sz="1600" b="1" dirty="0" err="1">
                <a:solidFill>
                  <a:srgbClr val="739CD1"/>
                </a:solidFill>
              </a:rPr>
              <a:t>ViewModel</a:t>
            </a:r>
            <a:r>
              <a:rPr lang="fr-CA" sz="1600" dirty="0">
                <a:solidFill>
                  <a:srgbClr val="739CD1"/>
                </a:solidFill>
              </a:rPr>
              <a:t>.</a:t>
            </a:r>
          </a:p>
        </p:txBody>
      </p: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D9302C68-2C76-4A0C-77E1-7A82787953AF}"/>
              </a:ext>
            </a:extLst>
          </p:cNvPr>
          <p:cNvCxnSpPr>
            <a:cxnSpLocks/>
          </p:cNvCxnSpPr>
          <p:nvPr/>
        </p:nvCxnSpPr>
        <p:spPr>
          <a:xfrm flipV="1">
            <a:off x="4004041" y="5821961"/>
            <a:ext cx="643460" cy="171916"/>
          </a:xfrm>
          <a:prstGeom prst="straightConnector1">
            <a:avLst/>
          </a:prstGeom>
          <a:ln w="38100">
            <a:solidFill>
              <a:srgbClr val="FA4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ZoneTexte 11">
            <a:extLst>
              <a:ext uri="{FF2B5EF4-FFF2-40B4-BE49-F238E27FC236}">
                <a16:creationId xmlns:a16="http://schemas.microsoft.com/office/drawing/2014/main" id="{8C60F0E4-86BE-48F1-48BE-510125CD22EE}"/>
              </a:ext>
            </a:extLst>
          </p:cNvPr>
          <p:cNvSpPr txBox="1"/>
          <p:nvPr/>
        </p:nvSpPr>
        <p:spPr>
          <a:xfrm>
            <a:off x="267137" y="1999052"/>
            <a:ext cx="108642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600" dirty="0">
                <a:solidFill>
                  <a:srgbClr val="739CD1"/>
                </a:solidFill>
              </a:rPr>
              <a:t>Dans le segment « </a:t>
            </a:r>
            <a:r>
              <a:rPr lang="fr-CA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group</a:t>
            </a:r>
            <a:r>
              <a:rPr lang="fr-CA" sz="1600" b="1" dirty="0">
                <a:solidFill>
                  <a:srgbClr val="739CD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CA" sz="1600" b="1" dirty="0">
                <a:solidFill>
                  <a:srgbClr val="FA409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fr-CA" sz="1600" b="1" dirty="0">
                <a:solidFill>
                  <a:srgbClr val="739CD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CA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by</a:t>
            </a:r>
            <a:r>
              <a:rPr lang="fr-CA" sz="1600" b="1" dirty="0">
                <a:solidFill>
                  <a:srgbClr val="739CD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CA" sz="1600" b="1" dirty="0">
                <a:solidFill>
                  <a:srgbClr val="FA409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  <a:r>
              <a:rPr lang="fr-CA" sz="1600" b="1" dirty="0">
                <a:solidFill>
                  <a:srgbClr val="739CD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CA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into</a:t>
            </a:r>
            <a:r>
              <a:rPr lang="fr-CA" sz="1600" b="1" dirty="0">
                <a:solidFill>
                  <a:srgbClr val="739CD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CA" sz="1600" b="1" dirty="0" err="1">
                <a:solidFill>
                  <a:srgbClr val="FA409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result</a:t>
            </a:r>
            <a:r>
              <a:rPr lang="fr-CA" sz="1600" dirty="0">
                <a:solidFill>
                  <a:srgbClr val="739CD1"/>
                </a:solidFill>
              </a:rPr>
              <a:t> » :</a:t>
            </a:r>
          </a:p>
          <a:p>
            <a:r>
              <a:rPr lang="fr-CA" sz="1600" dirty="0">
                <a:solidFill>
                  <a:srgbClr val="739CD1"/>
                </a:solidFill>
              </a:rPr>
              <a:t>• </a:t>
            </a:r>
            <a:r>
              <a:rPr lang="fr-CA" sz="1600" dirty="0">
                <a:solidFill>
                  <a:srgbClr val="FA4098"/>
                </a:solidFill>
              </a:rPr>
              <a:t>y</a:t>
            </a:r>
            <a:r>
              <a:rPr lang="fr-CA" sz="1600" dirty="0">
                <a:solidFill>
                  <a:srgbClr val="739CD1"/>
                </a:solidFill>
              </a:rPr>
              <a:t> est ce qu’on aurait mis dans notre GROUP BY en SQL.</a:t>
            </a:r>
          </a:p>
          <a:p>
            <a:r>
              <a:rPr lang="fr-CA" sz="1600" dirty="0">
                <a:solidFill>
                  <a:srgbClr val="739CD1"/>
                </a:solidFill>
              </a:rPr>
              <a:t>• </a:t>
            </a:r>
            <a:r>
              <a:rPr lang="fr-CA" sz="1600" dirty="0">
                <a:solidFill>
                  <a:srgbClr val="FA4098"/>
                </a:solidFill>
              </a:rPr>
              <a:t>x</a:t>
            </a:r>
            <a:r>
              <a:rPr lang="fr-CA" sz="1600" dirty="0">
                <a:solidFill>
                  <a:srgbClr val="739CD1"/>
                </a:solidFill>
              </a:rPr>
              <a:t> est le « restant » qui sera absorbé par le groupement.</a:t>
            </a:r>
          </a:p>
          <a:p>
            <a:r>
              <a:rPr lang="fr-CA" sz="1600" dirty="0">
                <a:solidFill>
                  <a:srgbClr val="739CD1"/>
                </a:solidFill>
              </a:rPr>
              <a:t>• </a:t>
            </a:r>
            <a:r>
              <a:rPr lang="fr-CA" sz="1600" dirty="0" err="1">
                <a:solidFill>
                  <a:srgbClr val="FA4098"/>
                </a:solidFill>
              </a:rPr>
              <a:t>result</a:t>
            </a:r>
            <a:r>
              <a:rPr lang="fr-CA" sz="1600" dirty="0">
                <a:solidFill>
                  <a:srgbClr val="739CD1"/>
                </a:solidFill>
              </a:rPr>
              <a:t> est le résultat. La / les données de groupement sont accessibles avec </a:t>
            </a:r>
            <a:r>
              <a:rPr lang="fr-CA" sz="1600" dirty="0" err="1">
                <a:solidFill>
                  <a:srgbClr val="FA4098"/>
                </a:solidFill>
              </a:rPr>
              <a:t>result.Key</a:t>
            </a:r>
            <a:r>
              <a:rPr lang="fr-CA" sz="1600" dirty="0">
                <a:solidFill>
                  <a:srgbClr val="739CD1"/>
                </a:solidFill>
              </a:rPr>
              <a:t> (Ici, on groupe </a:t>
            </a:r>
            <a:r>
              <a:rPr lang="fr-CA" sz="1600" b="1" u="sng" dirty="0">
                <a:solidFill>
                  <a:srgbClr val="739CD1"/>
                </a:solidFill>
              </a:rPr>
              <a:t>par série</a:t>
            </a:r>
            <a:r>
              <a:rPr lang="fr-CA" sz="1600" dirty="0">
                <a:solidFill>
                  <a:srgbClr val="739CD1"/>
                </a:solidFill>
              </a:rPr>
              <a:t>, alors </a:t>
            </a:r>
            <a:r>
              <a:rPr lang="fr-CA" sz="1600" dirty="0" err="1">
                <a:solidFill>
                  <a:srgbClr val="FA4098"/>
                </a:solidFill>
              </a:rPr>
              <a:t>result.Key</a:t>
            </a:r>
            <a:r>
              <a:rPr lang="fr-CA" sz="1600" dirty="0">
                <a:solidFill>
                  <a:srgbClr val="FA4098"/>
                </a:solidFill>
              </a:rPr>
              <a:t> </a:t>
            </a:r>
            <a:r>
              <a:rPr lang="fr-CA" sz="1600" dirty="0">
                <a:solidFill>
                  <a:srgbClr val="739CD1"/>
                </a:solidFill>
              </a:rPr>
              <a:t>est une </a:t>
            </a:r>
            <a:r>
              <a:rPr lang="fr-CA" sz="1600" b="1" dirty="0">
                <a:solidFill>
                  <a:srgbClr val="739CD1"/>
                </a:solidFill>
              </a:rPr>
              <a:t>série entière</a:t>
            </a:r>
            <a:r>
              <a:rPr lang="fr-CA" sz="1600" dirty="0">
                <a:solidFill>
                  <a:srgbClr val="739CD1"/>
                </a:solidFill>
              </a:rPr>
              <a:t>) Avec </a:t>
            </a:r>
            <a:r>
              <a:rPr lang="fr-CA" sz="1600" dirty="0" err="1">
                <a:solidFill>
                  <a:srgbClr val="FA4098"/>
                </a:solidFill>
              </a:rPr>
              <a:t>result</a:t>
            </a:r>
            <a:r>
              <a:rPr lang="fr-CA" sz="1600" dirty="0">
                <a:solidFill>
                  <a:srgbClr val="739CD1"/>
                </a:solidFill>
              </a:rPr>
              <a:t>, on peut faire une fonction d’agrégation comme Count(), </a:t>
            </a:r>
            <a:r>
              <a:rPr lang="fr-CA" sz="1600" dirty="0" err="1">
                <a:solidFill>
                  <a:srgbClr val="739CD1"/>
                </a:solidFill>
              </a:rPr>
              <a:t>Sum</a:t>
            </a:r>
            <a:r>
              <a:rPr lang="fr-CA" sz="1600" dirty="0">
                <a:solidFill>
                  <a:srgbClr val="739CD1"/>
                </a:solidFill>
              </a:rPr>
              <a:t>(), Max(), etc.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A9DD05B-7784-A158-E2B3-297D159B26B7}"/>
              </a:ext>
            </a:extLst>
          </p:cNvPr>
          <p:cNvSpPr/>
          <p:nvPr/>
        </p:nvSpPr>
        <p:spPr>
          <a:xfrm>
            <a:off x="5759159" y="4717783"/>
            <a:ext cx="2671777" cy="193855"/>
          </a:xfrm>
          <a:prstGeom prst="rect">
            <a:avLst/>
          </a:prstGeom>
          <a:noFill/>
          <a:ln>
            <a:solidFill>
              <a:srgbClr val="FA409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00E10F17-AA25-A5E1-C05D-5ACFD99CA7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9813" y="78894"/>
            <a:ext cx="7523926" cy="1160503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</p:spTree>
    <p:extLst>
      <p:ext uri="{BB962C8B-B14F-4D97-AF65-F5344CB8AC3E}">
        <p14:creationId xmlns:p14="http://schemas.microsoft.com/office/powerpoint/2010/main" val="270299022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1242A18E-BA91-3180-FA56-A6EE4EB668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4186" y="2424557"/>
            <a:ext cx="4912776" cy="3567062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91D18FA0-C919-AA49-2EF0-8B79E39819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 Select (</a:t>
            </a:r>
            <a:r>
              <a:rPr lang="fr-CA" dirty="0" err="1"/>
              <a:t>Retrieve</a:t>
            </a:r>
            <a:r>
              <a:rPr lang="fr-CA" dirty="0"/>
              <a:t>)</a:t>
            </a:r>
          </a:p>
          <a:p>
            <a:pPr lvl="1"/>
            <a:r>
              <a:rPr lang="fr-CA" sz="2000" dirty="0"/>
              <a:t> </a:t>
            </a:r>
            <a:r>
              <a:rPr lang="fr-CA" sz="2000" dirty="0" err="1">
                <a:solidFill>
                  <a:srgbClr val="FA4098"/>
                </a:solidFill>
              </a:rPr>
              <a:t>GroupBy</a:t>
            </a:r>
            <a:r>
              <a:rPr lang="fr-CA" sz="2000" dirty="0">
                <a:solidFill>
                  <a:srgbClr val="FA4098"/>
                </a:solidFill>
              </a:rPr>
              <a:t>()</a:t>
            </a:r>
            <a:r>
              <a:rPr lang="fr-CA" sz="2000" dirty="0"/>
              <a:t> avec Method </a:t>
            </a:r>
            <a:r>
              <a:rPr lang="fr-CA" sz="2000" dirty="0" err="1"/>
              <a:t>Syntax</a:t>
            </a:r>
            <a:endParaRPr lang="fr-CA" sz="2000" dirty="0"/>
          </a:p>
          <a:p>
            <a:pPr lvl="2"/>
            <a:r>
              <a:rPr lang="fr-CA" dirty="0"/>
              <a:t> Le résultat est totalement identique, donc le reste de la méthode ne change pas.</a:t>
            </a: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5545D98A-C25F-E362-0547-BE5800537C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Interaction avec la BD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D60230DC-B8C5-40AD-BDBA-02187CACFD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9813" y="78894"/>
            <a:ext cx="7523926" cy="1160503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F33861F-24E1-72F9-BA5E-F6B12DC99FE0}"/>
              </a:ext>
            </a:extLst>
          </p:cNvPr>
          <p:cNvSpPr/>
          <p:nvPr/>
        </p:nvSpPr>
        <p:spPr>
          <a:xfrm>
            <a:off x="7508147" y="4068430"/>
            <a:ext cx="2759136" cy="914631"/>
          </a:xfrm>
          <a:prstGeom prst="rect">
            <a:avLst/>
          </a:prstGeom>
          <a:noFill/>
          <a:ln>
            <a:solidFill>
              <a:srgbClr val="FA409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8DACB7CC-C7FE-369D-2974-53A5ACB3A52F}"/>
              </a:ext>
            </a:extLst>
          </p:cNvPr>
          <p:cNvSpPr txBox="1"/>
          <p:nvPr/>
        </p:nvSpPr>
        <p:spPr>
          <a:xfrm>
            <a:off x="1784396" y="4068430"/>
            <a:ext cx="409106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600" dirty="0">
                <a:solidFill>
                  <a:srgbClr val="739CD1"/>
                </a:solidFill>
              </a:rPr>
              <a:t>• Le premier paramètre est l’ensemble de colonne(s) utilisé pour le groupement. (Une </a:t>
            </a:r>
            <a:r>
              <a:rPr lang="fr-CA" sz="1600" dirty="0">
                <a:solidFill>
                  <a:srgbClr val="FA4098"/>
                </a:solidFill>
              </a:rPr>
              <a:t>série</a:t>
            </a:r>
            <a:r>
              <a:rPr lang="fr-CA" sz="1600" dirty="0">
                <a:solidFill>
                  <a:srgbClr val="739CD1"/>
                </a:solidFill>
              </a:rPr>
              <a:t> </a:t>
            </a:r>
            <a:r>
              <a:rPr lang="fr-CA" sz="1600" b="1" dirty="0">
                <a:solidFill>
                  <a:srgbClr val="739CD1"/>
                </a:solidFill>
              </a:rPr>
              <a:t>en entier</a:t>
            </a:r>
            <a:r>
              <a:rPr lang="fr-CA" sz="1600" dirty="0">
                <a:solidFill>
                  <a:srgbClr val="739CD1"/>
                </a:solidFill>
              </a:rPr>
              <a:t>)</a:t>
            </a:r>
          </a:p>
          <a:p>
            <a:r>
              <a:rPr lang="fr-CA" sz="1600" dirty="0">
                <a:solidFill>
                  <a:srgbClr val="739CD1"/>
                </a:solidFill>
              </a:rPr>
              <a:t>• La deuxième paramètre est la ou les valeurs groupées. (</a:t>
            </a:r>
            <a:r>
              <a:rPr lang="fr-CA" sz="1600" dirty="0" err="1">
                <a:solidFill>
                  <a:srgbClr val="FA4098"/>
                </a:solidFill>
              </a:rPr>
              <a:t>ActeurId</a:t>
            </a:r>
            <a:r>
              <a:rPr lang="fr-CA" sz="1600" dirty="0">
                <a:solidFill>
                  <a:srgbClr val="739CD1"/>
                </a:solidFill>
              </a:rPr>
              <a:t>)</a:t>
            </a:r>
          </a:p>
        </p:txBody>
      </p: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3875516C-67AE-6F1F-543E-17018421437C}"/>
              </a:ext>
            </a:extLst>
          </p:cNvPr>
          <p:cNvCxnSpPr>
            <a:cxnSpLocks/>
          </p:cNvCxnSpPr>
          <p:nvPr/>
        </p:nvCxnSpPr>
        <p:spPr>
          <a:xfrm>
            <a:off x="5772470" y="4556705"/>
            <a:ext cx="1735677" cy="0"/>
          </a:xfrm>
          <a:prstGeom prst="straightConnector1">
            <a:avLst/>
          </a:prstGeom>
          <a:ln w="38100">
            <a:solidFill>
              <a:srgbClr val="FA4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Image 11">
            <a:extLst>
              <a:ext uri="{FF2B5EF4-FFF2-40B4-BE49-F238E27FC236}">
                <a16:creationId xmlns:a16="http://schemas.microsoft.com/office/drawing/2014/main" id="{B69184CC-69DA-1469-CDC0-D6E69C4D81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4833" y="2702731"/>
            <a:ext cx="3391271" cy="1155646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</p:spTree>
    <p:extLst>
      <p:ext uri="{BB962C8B-B14F-4D97-AF65-F5344CB8AC3E}">
        <p14:creationId xmlns:p14="http://schemas.microsoft.com/office/powerpoint/2010/main" val="89829644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7E26898E-9007-F48E-EE6B-C5761CFEDF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6435" y="3663768"/>
            <a:ext cx="7015993" cy="1845587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91D18FA0-C919-AA49-2EF0-8B79E39819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 Select (</a:t>
            </a:r>
            <a:r>
              <a:rPr lang="fr-CA" dirty="0" err="1"/>
              <a:t>Retrieve</a:t>
            </a:r>
            <a:r>
              <a:rPr lang="fr-CA" dirty="0"/>
              <a:t>)</a:t>
            </a:r>
          </a:p>
          <a:p>
            <a:pPr lvl="1"/>
            <a:r>
              <a:rPr lang="fr-CA" sz="2000" dirty="0"/>
              <a:t> </a:t>
            </a:r>
            <a:r>
              <a:rPr lang="fr-CA" sz="2000" dirty="0" err="1">
                <a:solidFill>
                  <a:srgbClr val="FA4098"/>
                </a:solidFill>
              </a:rPr>
              <a:t>GroupBy</a:t>
            </a:r>
            <a:r>
              <a:rPr lang="fr-CA" sz="2000" dirty="0">
                <a:solidFill>
                  <a:srgbClr val="FA4098"/>
                </a:solidFill>
              </a:rPr>
              <a:t>()</a:t>
            </a:r>
            <a:r>
              <a:rPr lang="fr-CA" sz="2000" dirty="0"/>
              <a:t> ... sans </a:t>
            </a:r>
            <a:r>
              <a:rPr lang="fr-CA" sz="2000" dirty="0" err="1"/>
              <a:t>GroupBy</a:t>
            </a:r>
            <a:r>
              <a:rPr lang="fr-CA" sz="2000" dirty="0"/>
              <a:t>()</a:t>
            </a:r>
          </a:p>
          <a:p>
            <a:pPr lvl="2"/>
            <a:r>
              <a:rPr lang="fr-CA" dirty="0"/>
              <a:t>Il est plutôt facile de substituer notre requête pour quelque chose d’un peu plus léger dans ce cas spécifique :</a:t>
            </a: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5545D98A-C25F-E362-0547-BE5800537C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Interaction avec la BD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A7DC1716-E87C-5FAF-6C28-95A69247B856}"/>
              </a:ext>
            </a:extLst>
          </p:cNvPr>
          <p:cNvSpPr txBox="1"/>
          <p:nvPr/>
        </p:nvSpPr>
        <p:spPr>
          <a:xfrm>
            <a:off x="385141" y="3429000"/>
            <a:ext cx="4597971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600" dirty="0">
                <a:solidFill>
                  <a:srgbClr val="739CD1"/>
                </a:solidFill>
              </a:rPr>
              <a:t>• Avec </a:t>
            </a:r>
            <a:r>
              <a:rPr lang="fr-CA" sz="1600" dirty="0">
                <a:solidFill>
                  <a:srgbClr val="FA4098"/>
                </a:solidFill>
              </a:rPr>
              <a:t>Select()</a:t>
            </a:r>
            <a:r>
              <a:rPr lang="fr-CA" sz="1600" dirty="0">
                <a:solidFill>
                  <a:srgbClr val="739CD1"/>
                </a:solidFill>
              </a:rPr>
              <a:t>, on a pu simplement restructurer le résultat en le convertissant en notre </a:t>
            </a:r>
            <a:r>
              <a:rPr lang="fr-CA" sz="1600" dirty="0" err="1">
                <a:solidFill>
                  <a:srgbClr val="FA4098"/>
                </a:solidFill>
              </a:rPr>
              <a:t>ViewModel</a:t>
            </a:r>
            <a:r>
              <a:rPr lang="fr-CA" sz="1600" dirty="0">
                <a:solidFill>
                  <a:srgbClr val="739CD1"/>
                </a:solidFill>
              </a:rPr>
              <a:t>. Le </a:t>
            </a:r>
            <a:r>
              <a:rPr lang="fr-CA" sz="1600" b="1" dirty="0">
                <a:solidFill>
                  <a:srgbClr val="739CD1"/>
                </a:solidFill>
              </a:rPr>
              <a:t>constructeur du </a:t>
            </a:r>
            <a:r>
              <a:rPr lang="fr-CA" sz="1600" b="1" dirty="0" err="1">
                <a:solidFill>
                  <a:srgbClr val="739CD1"/>
                </a:solidFill>
              </a:rPr>
              <a:t>ViewModel</a:t>
            </a:r>
            <a:r>
              <a:rPr lang="fr-CA" sz="1600" dirty="0">
                <a:solidFill>
                  <a:srgbClr val="739CD1"/>
                </a:solidFill>
              </a:rPr>
              <a:t> fonctionne car </a:t>
            </a:r>
            <a:r>
              <a:rPr lang="fr-CA" sz="1600" dirty="0">
                <a:solidFill>
                  <a:srgbClr val="FA4098"/>
                </a:solidFill>
              </a:rPr>
              <a:t>x</a:t>
            </a:r>
            <a:r>
              <a:rPr lang="fr-CA" sz="1600" dirty="0">
                <a:solidFill>
                  <a:srgbClr val="739CD1"/>
                </a:solidFill>
              </a:rPr>
              <a:t> est bel et bien une </a:t>
            </a:r>
            <a:r>
              <a:rPr lang="fr-CA" sz="1600" b="1" dirty="0" err="1">
                <a:solidFill>
                  <a:srgbClr val="739CD1"/>
                </a:solidFill>
              </a:rPr>
              <a:t>Serie</a:t>
            </a:r>
            <a:r>
              <a:rPr lang="fr-CA" sz="1600" dirty="0">
                <a:solidFill>
                  <a:srgbClr val="739CD1"/>
                </a:solidFill>
              </a:rPr>
              <a:t> et </a:t>
            </a:r>
            <a:r>
              <a:rPr lang="fr-CA" sz="1600" dirty="0" err="1">
                <a:solidFill>
                  <a:srgbClr val="FA4098"/>
                </a:solidFill>
              </a:rPr>
              <a:t>x.ActeurSeries.Count</a:t>
            </a:r>
            <a:r>
              <a:rPr lang="fr-CA" sz="1600" dirty="0">
                <a:solidFill>
                  <a:srgbClr val="FA4098"/>
                </a:solidFill>
              </a:rPr>
              <a:t> </a:t>
            </a:r>
            <a:r>
              <a:rPr lang="fr-CA" sz="1600" dirty="0">
                <a:solidFill>
                  <a:srgbClr val="739CD1"/>
                </a:solidFill>
              </a:rPr>
              <a:t>est bel et bien un </a:t>
            </a:r>
            <a:r>
              <a:rPr lang="fr-CA" sz="1600" b="1" dirty="0" err="1">
                <a:solidFill>
                  <a:srgbClr val="739CD1"/>
                </a:solidFill>
              </a:rPr>
              <a:t>int</a:t>
            </a:r>
            <a:r>
              <a:rPr lang="fr-CA" sz="1600" dirty="0">
                <a:solidFill>
                  <a:srgbClr val="739CD1"/>
                </a:solidFill>
              </a:rPr>
              <a:t> !</a:t>
            </a:r>
          </a:p>
          <a:p>
            <a:endParaRPr lang="fr-CA" sz="1600" dirty="0">
              <a:solidFill>
                <a:srgbClr val="739CD1"/>
              </a:solidFill>
            </a:endParaRPr>
          </a:p>
          <a:p>
            <a:r>
              <a:rPr lang="fr-CA" sz="1600" dirty="0">
                <a:solidFill>
                  <a:srgbClr val="739CD1"/>
                </a:solidFill>
              </a:rPr>
              <a:t>• Comme d’habitude, attention au </a:t>
            </a:r>
            <a:r>
              <a:rPr lang="fr-CA" sz="1600" dirty="0" err="1">
                <a:solidFill>
                  <a:srgbClr val="FA4098"/>
                </a:solidFill>
              </a:rPr>
              <a:t>Lazy</a:t>
            </a:r>
            <a:r>
              <a:rPr lang="fr-CA" sz="1600" dirty="0">
                <a:solidFill>
                  <a:srgbClr val="FA4098"/>
                </a:solidFill>
              </a:rPr>
              <a:t> </a:t>
            </a:r>
            <a:r>
              <a:rPr lang="fr-CA" sz="1600" dirty="0" err="1">
                <a:solidFill>
                  <a:srgbClr val="FA4098"/>
                </a:solidFill>
              </a:rPr>
              <a:t>Loading</a:t>
            </a:r>
            <a:r>
              <a:rPr lang="fr-CA" sz="1600" dirty="0">
                <a:solidFill>
                  <a:srgbClr val="739CD1"/>
                </a:solidFill>
              </a:rPr>
              <a:t> !</a:t>
            </a:r>
          </a:p>
          <a:p>
            <a:endParaRPr lang="fr-CA" sz="1600" dirty="0">
              <a:solidFill>
                <a:srgbClr val="739CD1"/>
              </a:solidFill>
            </a:endParaRPr>
          </a:p>
          <a:p>
            <a:endParaRPr lang="fr-CA" sz="1600" dirty="0">
              <a:solidFill>
                <a:srgbClr val="739CD1"/>
              </a:solidFill>
            </a:endParaRPr>
          </a:p>
          <a:p>
            <a:endParaRPr lang="fr-CA" sz="1600" dirty="0">
              <a:solidFill>
                <a:srgbClr val="739CD1"/>
              </a:solidFill>
            </a:endParaRPr>
          </a:p>
          <a:p>
            <a:r>
              <a:rPr lang="fr-CA" sz="1600" dirty="0">
                <a:solidFill>
                  <a:srgbClr val="739CD1"/>
                </a:solidFill>
              </a:rPr>
              <a:t>• Ce n’est pas forcément pertinent ici, mais si on avait voulu remplacer le </a:t>
            </a:r>
            <a:r>
              <a:rPr lang="fr-CA" sz="1600" dirty="0">
                <a:solidFill>
                  <a:srgbClr val="FA4098"/>
                </a:solidFill>
              </a:rPr>
              <a:t>Count</a:t>
            </a:r>
            <a:r>
              <a:rPr lang="fr-CA" sz="1600" dirty="0">
                <a:solidFill>
                  <a:srgbClr val="739CD1"/>
                </a:solidFill>
              </a:rPr>
              <a:t> par la </a:t>
            </a:r>
            <a:r>
              <a:rPr lang="fr-CA" sz="1600" dirty="0" err="1">
                <a:solidFill>
                  <a:srgbClr val="FA4098"/>
                </a:solidFill>
              </a:rPr>
              <a:t>Sum</a:t>
            </a:r>
            <a:r>
              <a:rPr lang="fr-CA" sz="1600" dirty="0">
                <a:solidFill>
                  <a:srgbClr val="FA4098"/>
                </a:solidFill>
              </a:rPr>
              <a:t>()</a:t>
            </a:r>
            <a:r>
              <a:rPr lang="fr-CA" sz="1600" dirty="0">
                <a:solidFill>
                  <a:srgbClr val="739CD1"/>
                </a:solidFill>
              </a:rPr>
              <a:t> des </a:t>
            </a:r>
            <a:r>
              <a:rPr lang="fr-CA" sz="1600" dirty="0" err="1">
                <a:solidFill>
                  <a:srgbClr val="FA4098"/>
                </a:solidFill>
              </a:rPr>
              <a:t>ActeurId</a:t>
            </a:r>
            <a:r>
              <a:rPr lang="fr-CA" sz="1600" dirty="0">
                <a:solidFill>
                  <a:srgbClr val="739CD1"/>
                </a:solidFill>
              </a:rPr>
              <a:t>, on aurait fait comme ceci :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C53C5938-961F-1A1C-FB65-D27CED8B7F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8146" y="2686283"/>
            <a:ext cx="5099997" cy="808356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134BDE32-148D-41CB-11A8-8A5C50522EA7}"/>
              </a:ext>
            </a:extLst>
          </p:cNvPr>
          <p:cNvCxnSpPr>
            <a:cxnSpLocks/>
          </p:cNvCxnSpPr>
          <p:nvPr/>
        </p:nvCxnSpPr>
        <p:spPr>
          <a:xfrm flipV="1">
            <a:off x="10200363" y="2971889"/>
            <a:ext cx="168430" cy="1778310"/>
          </a:xfrm>
          <a:prstGeom prst="straightConnector1">
            <a:avLst/>
          </a:prstGeom>
          <a:ln w="38100">
            <a:solidFill>
              <a:srgbClr val="FA4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ZoneTexte 19">
            <a:extLst>
              <a:ext uri="{FF2B5EF4-FFF2-40B4-BE49-F238E27FC236}">
                <a16:creationId xmlns:a16="http://schemas.microsoft.com/office/drawing/2014/main" id="{594B4245-9694-7022-7C2D-E10C1C204092}"/>
              </a:ext>
            </a:extLst>
          </p:cNvPr>
          <p:cNvSpPr txBox="1"/>
          <p:nvPr/>
        </p:nvSpPr>
        <p:spPr>
          <a:xfrm>
            <a:off x="9228144" y="2363056"/>
            <a:ext cx="25751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sz="1400" dirty="0">
                <a:solidFill>
                  <a:srgbClr val="739CD1"/>
                </a:solidFill>
              </a:rPr>
              <a:t>Constructeur du </a:t>
            </a:r>
            <a:r>
              <a:rPr lang="fr-CA" sz="1400" dirty="0" err="1">
                <a:solidFill>
                  <a:srgbClr val="739CD1"/>
                </a:solidFill>
              </a:rPr>
              <a:t>ViewModel</a:t>
            </a:r>
            <a:endParaRPr lang="fr-CA" sz="1400" dirty="0">
              <a:solidFill>
                <a:srgbClr val="739CD1"/>
              </a:solidFill>
            </a:endParaRPr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D5FEC33A-7705-F2E5-0423-3E838B8A27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9111" y="6088727"/>
            <a:ext cx="7378589" cy="485833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C4D63A92-863B-86C0-8E6E-4EE4D6E76C54}"/>
              </a:ext>
            </a:extLst>
          </p:cNvPr>
          <p:cNvSpPr/>
          <p:nvPr/>
        </p:nvSpPr>
        <p:spPr>
          <a:xfrm>
            <a:off x="8817593" y="6327954"/>
            <a:ext cx="3128329" cy="243255"/>
          </a:xfrm>
          <a:prstGeom prst="rect">
            <a:avLst/>
          </a:prstGeom>
          <a:noFill/>
          <a:ln>
            <a:solidFill>
              <a:srgbClr val="FA409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42129078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FFA443D2-D89B-2B31-D82E-5CFBBBA2AD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 </a:t>
            </a:r>
            <a:r>
              <a:rPr lang="fr-CA" dirty="0">
                <a:solidFill>
                  <a:srgbClr val="FA4098"/>
                </a:solidFill>
              </a:rPr>
              <a:t>Étape 1</a:t>
            </a:r>
            <a:r>
              <a:rPr lang="fr-CA" dirty="0"/>
              <a:t> : Création du projet</a:t>
            </a:r>
          </a:p>
          <a:p>
            <a:endParaRPr lang="fr-CA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7D67C88A-DF4D-CDF3-C6F5-A64467B39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Génération d’un projet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F9B97D5-3079-29CC-E967-B102372D6E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153" y="2079306"/>
            <a:ext cx="5609282" cy="4250059"/>
          </a:xfrm>
          <a:prstGeom prst="rect">
            <a:avLst/>
          </a:prstGeom>
          <a:ln w="28575">
            <a:solidFill>
              <a:srgbClr val="73B3D1"/>
            </a:solidFill>
          </a:ln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01E89CA3-845F-167D-8023-421BFB969C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5208" y="3429000"/>
            <a:ext cx="2991267" cy="2876951"/>
          </a:xfrm>
          <a:prstGeom prst="rect">
            <a:avLst/>
          </a:prstGeom>
          <a:ln w="28575">
            <a:solidFill>
              <a:srgbClr val="73B3D1"/>
            </a:solidFill>
          </a:ln>
        </p:spPr>
      </p:pic>
      <p:sp>
        <p:nvSpPr>
          <p:cNvPr id="4" name="Ellipse 3">
            <a:extLst>
              <a:ext uri="{FF2B5EF4-FFF2-40B4-BE49-F238E27FC236}">
                <a16:creationId xmlns:a16="http://schemas.microsoft.com/office/drawing/2014/main" id="{258975DD-31D5-9F34-A7AF-1C7DB359EAE4}"/>
              </a:ext>
            </a:extLst>
          </p:cNvPr>
          <p:cNvSpPr/>
          <p:nvPr/>
        </p:nvSpPr>
        <p:spPr>
          <a:xfrm>
            <a:off x="6150939" y="1920810"/>
            <a:ext cx="316992" cy="316992"/>
          </a:xfrm>
          <a:prstGeom prst="ellipse">
            <a:avLst/>
          </a:prstGeom>
          <a:solidFill>
            <a:srgbClr val="73B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600" b="1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D155F177-E3CD-0AAF-1194-D5B1CD8FFAD5}"/>
              </a:ext>
            </a:extLst>
          </p:cNvPr>
          <p:cNvSpPr/>
          <p:nvPr/>
        </p:nvSpPr>
        <p:spPr>
          <a:xfrm>
            <a:off x="10577979" y="3276600"/>
            <a:ext cx="316992" cy="316992"/>
          </a:xfrm>
          <a:prstGeom prst="ellipse">
            <a:avLst/>
          </a:prstGeom>
          <a:solidFill>
            <a:srgbClr val="73B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600" b="1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FBC0561F-244B-D653-CC26-47AD83E67891}"/>
              </a:ext>
            </a:extLst>
          </p:cNvPr>
          <p:cNvSpPr txBox="1"/>
          <p:nvPr/>
        </p:nvSpPr>
        <p:spPr>
          <a:xfrm>
            <a:off x="7305361" y="2293542"/>
            <a:ext cx="3870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>
                <a:solidFill>
                  <a:srgbClr val="73B3D1"/>
                </a:solidFill>
              </a:rPr>
              <a:t>Créez les dossiers </a:t>
            </a:r>
            <a:r>
              <a:rPr lang="fr-CA" dirty="0" err="1">
                <a:solidFill>
                  <a:srgbClr val="FA4098"/>
                </a:solidFill>
              </a:rPr>
              <a:t>Controllers</a:t>
            </a:r>
            <a:r>
              <a:rPr lang="fr-CA" dirty="0">
                <a:solidFill>
                  <a:srgbClr val="73B3D1"/>
                </a:solidFill>
              </a:rPr>
              <a:t>, </a:t>
            </a:r>
            <a:r>
              <a:rPr lang="fr-CA" dirty="0">
                <a:solidFill>
                  <a:srgbClr val="FA4098"/>
                </a:solidFill>
              </a:rPr>
              <a:t>Models</a:t>
            </a:r>
            <a:r>
              <a:rPr lang="fr-CA" dirty="0">
                <a:solidFill>
                  <a:srgbClr val="73B3D1"/>
                </a:solidFill>
              </a:rPr>
              <a:t>, </a:t>
            </a:r>
            <a:r>
              <a:rPr lang="fr-CA" dirty="0" err="1">
                <a:solidFill>
                  <a:srgbClr val="FA4098"/>
                </a:solidFill>
              </a:rPr>
              <a:t>Views</a:t>
            </a:r>
            <a:r>
              <a:rPr lang="fr-CA" dirty="0">
                <a:solidFill>
                  <a:srgbClr val="73B3D1"/>
                </a:solidFill>
              </a:rPr>
              <a:t> et </a:t>
            </a:r>
            <a:r>
              <a:rPr lang="fr-CA" dirty="0">
                <a:solidFill>
                  <a:srgbClr val="FA4098"/>
                </a:solidFill>
              </a:rPr>
              <a:t>Data</a:t>
            </a:r>
            <a:r>
              <a:rPr lang="fr-CA" dirty="0">
                <a:solidFill>
                  <a:srgbClr val="73B3D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565239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91D18FA0-C919-AA49-2EF0-8B79E39819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 </a:t>
            </a:r>
            <a:r>
              <a:rPr lang="fr-CA" dirty="0">
                <a:solidFill>
                  <a:srgbClr val="FA4098"/>
                </a:solidFill>
              </a:rPr>
              <a:t>Vues</a:t>
            </a:r>
            <a:r>
              <a:rPr lang="fr-CA" dirty="0"/>
              <a:t> (Vues SQL, pas Vues </a:t>
            </a:r>
            <a:r>
              <a:rPr lang="fr-CA" dirty="0" err="1"/>
              <a:t>Razor</a:t>
            </a:r>
            <a:r>
              <a:rPr lang="fr-CA" dirty="0"/>
              <a:t>)</a:t>
            </a:r>
          </a:p>
          <a:p>
            <a:pPr lvl="1"/>
            <a:r>
              <a:rPr lang="fr-CA" dirty="0"/>
              <a:t> Dans le </a:t>
            </a:r>
            <a:r>
              <a:rPr lang="fr-CA" dirty="0" err="1">
                <a:solidFill>
                  <a:srgbClr val="FA4098"/>
                </a:solidFill>
              </a:rPr>
              <a:t>DbContext</a:t>
            </a:r>
            <a:r>
              <a:rPr lang="fr-CA" dirty="0"/>
              <a:t>, les vues SQL sont représentées par un </a:t>
            </a:r>
            <a:r>
              <a:rPr lang="fr-CA" dirty="0" err="1">
                <a:solidFill>
                  <a:srgbClr val="FA4098"/>
                </a:solidFill>
              </a:rPr>
              <a:t>DbSet</a:t>
            </a:r>
            <a:r>
              <a:rPr lang="fr-CA" dirty="0"/>
              <a:t> comme n’importe quelle table !</a:t>
            </a:r>
          </a:p>
          <a:p>
            <a:pPr lvl="2"/>
            <a:r>
              <a:rPr lang="fr-CA" dirty="0"/>
              <a:t> On peut donc effectuer des requêtes </a:t>
            </a:r>
            <a:r>
              <a:rPr lang="fr-CA" dirty="0">
                <a:solidFill>
                  <a:srgbClr val="FA4098"/>
                </a:solidFill>
              </a:rPr>
              <a:t>LINQ</a:t>
            </a:r>
            <a:r>
              <a:rPr lang="fr-CA" dirty="0"/>
              <a:t> sur ce </a:t>
            </a:r>
            <a:r>
              <a:rPr lang="fr-CA" dirty="0" err="1">
                <a:solidFill>
                  <a:srgbClr val="FA4098"/>
                </a:solidFill>
              </a:rPr>
              <a:t>DbSet</a:t>
            </a:r>
            <a:r>
              <a:rPr lang="fr-CA" dirty="0"/>
              <a:t> sans problème.</a:t>
            </a:r>
          </a:p>
          <a:p>
            <a:pPr lvl="2"/>
            <a:r>
              <a:rPr lang="fr-CA" dirty="0"/>
              <a:t> Les </a:t>
            </a:r>
            <a:r>
              <a:rPr lang="fr-CA" b="1" dirty="0"/>
              <a:t>vues SQL </a:t>
            </a:r>
            <a:r>
              <a:rPr lang="fr-CA" dirty="0"/>
              <a:t>sont plus utiles que jamais : on a vu comme certaines requêtes LINQ pouvaient se révéler complexes, mais si on crée une vue qui nous rassemble déjà les données (avec jointure ou agrégation par exemple), on a juste à se servir du </a:t>
            </a:r>
            <a:r>
              <a:rPr lang="fr-CA" dirty="0" err="1"/>
              <a:t>DbSet</a:t>
            </a:r>
            <a:r>
              <a:rPr lang="fr-CA" dirty="0"/>
              <a:t> de la vue SQL !</a:t>
            </a:r>
          </a:p>
          <a:p>
            <a:pPr lvl="2"/>
            <a:endParaRPr lang="fr-CA" dirty="0"/>
          </a:p>
          <a:p>
            <a:pPr lvl="2"/>
            <a:endParaRPr lang="fr-CA" dirty="0"/>
          </a:p>
          <a:p>
            <a:pPr lvl="2"/>
            <a:endParaRPr lang="fr-CA" dirty="0"/>
          </a:p>
          <a:p>
            <a:pPr lvl="2"/>
            <a:r>
              <a:rPr lang="fr-CA" dirty="0"/>
              <a:t> Le </a:t>
            </a:r>
            <a:r>
              <a:rPr lang="fr-CA" dirty="0" err="1">
                <a:solidFill>
                  <a:srgbClr val="FA4098"/>
                </a:solidFill>
              </a:rPr>
              <a:t>controller</a:t>
            </a:r>
            <a:r>
              <a:rPr lang="fr-CA" dirty="0"/>
              <a:t> qui décrit les accès à ce </a:t>
            </a:r>
            <a:r>
              <a:rPr lang="fr-CA" dirty="0" err="1">
                <a:solidFill>
                  <a:srgbClr val="FA4098"/>
                </a:solidFill>
              </a:rPr>
              <a:t>DbSet</a:t>
            </a:r>
            <a:r>
              <a:rPr lang="fr-CA" dirty="0"/>
              <a:t> (</a:t>
            </a:r>
            <a:r>
              <a:rPr lang="fr-CA" dirty="0" err="1">
                <a:solidFill>
                  <a:srgbClr val="FA4098"/>
                </a:solidFill>
              </a:rPr>
              <a:t>Get</a:t>
            </a:r>
            <a:r>
              <a:rPr lang="fr-CA" dirty="0"/>
              <a:t> et </a:t>
            </a:r>
            <a:r>
              <a:rPr lang="fr-CA" dirty="0" err="1">
                <a:solidFill>
                  <a:srgbClr val="FA4098"/>
                </a:solidFill>
              </a:rPr>
              <a:t>GetAll</a:t>
            </a:r>
            <a:r>
              <a:rPr lang="fr-CA" dirty="0"/>
              <a:t>) </a:t>
            </a:r>
            <a:r>
              <a:rPr lang="fr-CA" b="1" dirty="0"/>
              <a:t>DEVRAIT</a:t>
            </a:r>
            <a:r>
              <a:rPr lang="fr-CA" dirty="0"/>
              <a:t> omettre les opérations </a:t>
            </a:r>
            <a:r>
              <a:rPr lang="fr-CA" dirty="0" err="1">
                <a:solidFill>
                  <a:srgbClr val="FA4098"/>
                </a:solidFill>
              </a:rPr>
              <a:t>Create</a:t>
            </a:r>
            <a:r>
              <a:rPr lang="fr-CA" dirty="0"/>
              <a:t>, </a:t>
            </a:r>
            <a:r>
              <a:rPr lang="fr-CA" dirty="0">
                <a:solidFill>
                  <a:srgbClr val="FA4098"/>
                </a:solidFill>
              </a:rPr>
              <a:t>Update</a:t>
            </a:r>
            <a:r>
              <a:rPr lang="fr-CA" dirty="0"/>
              <a:t> et </a:t>
            </a:r>
            <a:r>
              <a:rPr lang="fr-CA" dirty="0" err="1">
                <a:solidFill>
                  <a:srgbClr val="FA4098"/>
                </a:solidFill>
              </a:rPr>
              <a:t>Delete</a:t>
            </a:r>
            <a:r>
              <a:rPr lang="fr-CA" dirty="0"/>
              <a:t> comme ils ne nous intéressent pas avec les vues SQL.</a:t>
            </a: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5545D98A-C25F-E362-0547-BE5800537C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Interaction avec la BD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2B6B90C-3B6E-69A1-807B-B0A679F461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0905" y="4066922"/>
            <a:ext cx="6906589" cy="485843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</p:spTree>
    <p:extLst>
      <p:ext uri="{BB962C8B-B14F-4D97-AF65-F5344CB8AC3E}">
        <p14:creationId xmlns:p14="http://schemas.microsoft.com/office/powerpoint/2010/main" val="361141322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A0D0FBAC-3E38-EB48-A4A4-E7119BC781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 </a:t>
            </a:r>
            <a:r>
              <a:rPr lang="fr-CA" dirty="0">
                <a:solidFill>
                  <a:srgbClr val="FA4098"/>
                </a:solidFill>
              </a:rPr>
              <a:t>Vues</a:t>
            </a:r>
            <a:r>
              <a:rPr lang="fr-CA" dirty="0"/>
              <a:t> (Vues SQL)</a:t>
            </a:r>
          </a:p>
          <a:p>
            <a:pPr lvl="1"/>
            <a:r>
              <a:rPr lang="fr-CA" dirty="0"/>
              <a:t> Dans ce cas-ci, on va se servir de la vue </a:t>
            </a:r>
            <a:r>
              <a:rPr lang="fr-CA" dirty="0" err="1">
                <a:solidFill>
                  <a:srgbClr val="FA4098"/>
                </a:solidFill>
              </a:rPr>
              <a:t>VW_DetailsSerie</a:t>
            </a:r>
            <a:r>
              <a:rPr lang="fr-CA" dirty="0"/>
              <a:t>, qui affiche les données des </a:t>
            </a:r>
            <a:r>
              <a:rPr lang="fr-CA" dirty="0">
                <a:solidFill>
                  <a:srgbClr val="FA4098"/>
                </a:solidFill>
              </a:rPr>
              <a:t>séries</a:t>
            </a:r>
            <a:r>
              <a:rPr lang="fr-CA" dirty="0"/>
              <a:t>, accompagnées de trois données supplémentaires obtenues avec des agrégations et des jointures.</a:t>
            </a:r>
          </a:p>
          <a:p>
            <a:endParaRPr lang="fr-CA" dirty="0"/>
          </a:p>
        </p:txBody>
      </p:sp>
      <p:sp>
        <p:nvSpPr>
          <p:cNvPr id="4" name="Titre 2">
            <a:extLst>
              <a:ext uri="{FF2B5EF4-FFF2-40B4-BE49-F238E27FC236}">
                <a16:creationId xmlns:a16="http://schemas.microsoft.com/office/drawing/2014/main" id="{1D079900-1F48-B67E-1ACE-213ACEB24E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61" y="357829"/>
            <a:ext cx="5482280" cy="372636"/>
          </a:xfrm>
        </p:spPr>
        <p:txBody>
          <a:bodyPr/>
          <a:lstStyle/>
          <a:p>
            <a:r>
              <a:rPr lang="fr-CA" dirty="0"/>
              <a:t>Interaction avec la BD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95812EE0-1034-4492-6DDF-2CD9CF3D7E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3128" y="3548111"/>
            <a:ext cx="3761165" cy="309986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9CACD2A1-23E2-4374-064C-30D27EC1D582}"/>
              </a:ext>
            </a:extLst>
          </p:cNvPr>
          <p:cNvSpPr txBox="1"/>
          <p:nvPr/>
        </p:nvSpPr>
        <p:spPr>
          <a:xfrm>
            <a:off x="199584" y="3036005"/>
            <a:ext cx="4210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>
                <a:solidFill>
                  <a:srgbClr val="739CD1"/>
                </a:solidFill>
              </a:rPr>
              <a:t>Cette requête est encapsulée par la vue :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C827B3E1-1039-306D-6FFF-D9A3F01767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126" y="3405337"/>
            <a:ext cx="5311415" cy="2724853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B1EA1B08-B0B1-2145-2BF6-DC99B08B6B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1960" y="4036359"/>
            <a:ext cx="6117314" cy="1189062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</p:spTree>
    <p:extLst>
      <p:ext uri="{BB962C8B-B14F-4D97-AF65-F5344CB8AC3E}">
        <p14:creationId xmlns:p14="http://schemas.microsoft.com/office/powerpoint/2010/main" val="291869877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A0D0FBAC-3E38-EB48-A4A4-E7119BC781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 </a:t>
            </a:r>
            <a:r>
              <a:rPr lang="fr-CA" dirty="0">
                <a:solidFill>
                  <a:srgbClr val="FA4098"/>
                </a:solidFill>
              </a:rPr>
              <a:t>Vues</a:t>
            </a:r>
            <a:r>
              <a:rPr lang="fr-CA" dirty="0"/>
              <a:t> (Vues SQL)</a:t>
            </a:r>
          </a:p>
          <a:p>
            <a:pPr lvl="1"/>
            <a:r>
              <a:rPr lang="fr-CA" sz="2000" dirty="0"/>
              <a:t> Bien entendu, comme la vue est toute prête, l’action du contrôleur est simple :</a:t>
            </a:r>
          </a:p>
          <a:p>
            <a:endParaRPr lang="fr-CA" dirty="0"/>
          </a:p>
        </p:txBody>
      </p:sp>
      <p:sp>
        <p:nvSpPr>
          <p:cNvPr id="4" name="Titre 2">
            <a:extLst>
              <a:ext uri="{FF2B5EF4-FFF2-40B4-BE49-F238E27FC236}">
                <a16:creationId xmlns:a16="http://schemas.microsoft.com/office/drawing/2014/main" id="{1D079900-1F48-B67E-1ACE-213ACEB24E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61" y="357829"/>
            <a:ext cx="5482280" cy="372636"/>
          </a:xfrm>
        </p:spPr>
        <p:txBody>
          <a:bodyPr/>
          <a:lstStyle/>
          <a:p>
            <a:r>
              <a:rPr lang="fr-CA" dirty="0"/>
              <a:t>Interaction avec la BD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C58F58D-2DEC-E5AA-DE0B-1C41FC9FDA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1520" y="2115108"/>
            <a:ext cx="4908960" cy="874537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681F9289-F088-AF81-AFBF-F35043E226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0906" y="3663767"/>
            <a:ext cx="5363053" cy="2520174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1B896EFE-0353-C074-AC19-42139DB779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000" y="5013275"/>
            <a:ext cx="4848902" cy="238158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E5C18780-D788-447A-24DF-BC2F572F9917}"/>
              </a:ext>
            </a:extLst>
          </p:cNvPr>
          <p:cNvSpPr txBox="1"/>
          <p:nvPr/>
        </p:nvSpPr>
        <p:spPr>
          <a:xfrm>
            <a:off x="626594" y="4688052"/>
            <a:ext cx="50013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400" dirty="0">
                <a:solidFill>
                  <a:srgbClr val="739CD1"/>
                </a:solidFill>
              </a:rPr>
              <a:t>La vue </a:t>
            </a:r>
            <a:r>
              <a:rPr lang="fr-CA" sz="1400" dirty="0" err="1">
                <a:solidFill>
                  <a:srgbClr val="739CD1"/>
                </a:solidFill>
              </a:rPr>
              <a:t>Razor</a:t>
            </a:r>
            <a:r>
              <a:rPr lang="fr-CA" sz="1400" dirty="0">
                <a:solidFill>
                  <a:srgbClr val="739CD1"/>
                </a:solidFill>
              </a:rPr>
              <a:t> reçoit une liste du Model qui représente la vue SQL :</a:t>
            </a:r>
          </a:p>
        </p:txBody>
      </p:sp>
    </p:spTree>
    <p:extLst>
      <p:ext uri="{BB962C8B-B14F-4D97-AF65-F5344CB8AC3E}">
        <p14:creationId xmlns:p14="http://schemas.microsoft.com/office/powerpoint/2010/main" val="205091437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A0D0FBAC-3E38-EB48-A4A4-E7119BC781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 </a:t>
            </a:r>
            <a:r>
              <a:rPr lang="fr-CA" dirty="0">
                <a:solidFill>
                  <a:srgbClr val="FA4098"/>
                </a:solidFill>
              </a:rPr>
              <a:t>Procédures stockées</a:t>
            </a:r>
          </a:p>
          <a:p>
            <a:pPr lvl="1"/>
            <a:r>
              <a:rPr lang="fr-CA" dirty="0"/>
              <a:t> Exemple : On a une procédure stockée qui nous donne toutes les séries d’un acteur dont on fournit le prénom et le nom :</a:t>
            </a:r>
          </a:p>
        </p:txBody>
      </p:sp>
      <p:sp>
        <p:nvSpPr>
          <p:cNvPr id="4" name="Titre 2">
            <a:extLst>
              <a:ext uri="{FF2B5EF4-FFF2-40B4-BE49-F238E27FC236}">
                <a16:creationId xmlns:a16="http://schemas.microsoft.com/office/drawing/2014/main" id="{1D079900-1F48-B67E-1ACE-213ACEB24E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61" y="357829"/>
            <a:ext cx="5482280" cy="372636"/>
          </a:xfrm>
        </p:spPr>
        <p:txBody>
          <a:bodyPr/>
          <a:lstStyle/>
          <a:p>
            <a:r>
              <a:rPr lang="fr-CA" dirty="0"/>
              <a:t>Interaction avec la BD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11367D4-0E1B-DF24-40FA-69AE5A7F61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7150" y="2626832"/>
            <a:ext cx="8154099" cy="1604336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DA1B0431-CE73-B1D9-820C-7E845D30F5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532" y="5009337"/>
            <a:ext cx="4174928" cy="817850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C241A89C-8754-81E2-C9FB-EC095DF47A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2817" y="5058782"/>
            <a:ext cx="6178051" cy="718961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</p:spTree>
    <p:extLst>
      <p:ext uri="{BB962C8B-B14F-4D97-AF65-F5344CB8AC3E}">
        <p14:creationId xmlns:p14="http://schemas.microsoft.com/office/powerpoint/2010/main" val="65432604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ZoneTexte 13">
            <a:extLst>
              <a:ext uri="{FF2B5EF4-FFF2-40B4-BE49-F238E27FC236}">
                <a16:creationId xmlns:a16="http://schemas.microsoft.com/office/drawing/2014/main" id="{0C3836F5-7925-2EE0-B616-FA113A744C0B}"/>
              </a:ext>
            </a:extLst>
          </p:cNvPr>
          <p:cNvSpPr txBox="1"/>
          <p:nvPr/>
        </p:nvSpPr>
        <p:spPr>
          <a:xfrm>
            <a:off x="158638" y="5323658"/>
            <a:ext cx="1172232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600" dirty="0">
                <a:solidFill>
                  <a:srgbClr val="739CD1"/>
                </a:solidFill>
              </a:rPr>
              <a:t>• </a:t>
            </a:r>
            <a:r>
              <a:rPr lang="fr-CA" sz="1600" dirty="0" err="1">
                <a:solidFill>
                  <a:srgbClr val="FA4098"/>
                </a:solidFill>
              </a:rPr>
              <a:t>DbContext.DbSet.FromSqlRaw</a:t>
            </a:r>
            <a:r>
              <a:rPr lang="fr-CA" sz="1600" dirty="0">
                <a:solidFill>
                  <a:srgbClr val="FA4098"/>
                </a:solidFill>
              </a:rPr>
              <a:t>()</a:t>
            </a:r>
            <a:r>
              <a:rPr lang="fr-CA" sz="1600" dirty="0">
                <a:solidFill>
                  <a:srgbClr val="739CD1"/>
                </a:solidFill>
              </a:rPr>
              <a:t> permet d’aller récupérer un ensemble qui possède la </a:t>
            </a:r>
            <a:r>
              <a:rPr lang="fr-CA" sz="1600" b="1" dirty="0">
                <a:solidFill>
                  <a:srgbClr val="739CD1"/>
                </a:solidFill>
              </a:rPr>
              <a:t>même structure que la table représentée par le </a:t>
            </a:r>
            <a:r>
              <a:rPr lang="fr-CA" sz="1600" b="1" dirty="0" err="1">
                <a:solidFill>
                  <a:srgbClr val="739CD1"/>
                </a:solidFill>
              </a:rPr>
              <a:t>DbSet</a:t>
            </a:r>
            <a:r>
              <a:rPr lang="fr-CA" sz="1600" b="1" dirty="0">
                <a:solidFill>
                  <a:srgbClr val="739CD1"/>
                </a:solidFill>
              </a:rPr>
              <a:t> utilisé</a:t>
            </a:r>
            <a:r>
              <a:rPr lang="fr-CA" sz="1600" dirty="0">
                <a:solidFill>
                  <a:srgbClr val="739CD1"/>
                </a:solidFill>
              </a:rPr>
              <a:t>.</a:t>
            </a:r>
          </a:p>
          <a:p>
            <a:r>
              <a:rPr lang="fr-CA" sz="1600" dirty="0">
                <a:solidFill>
                  <a:srgbClr val="739CD1"/>
                </a:solidFill>
              </a:rPr>
              <a:t>• Cela signifie qu’avec </a:t>
            </a:r>
            <a:r>
              <a:rPr lang="fr-CA" sz="1600" dirty="0">
                <a:solidFill>
                  <a:srgbClr val="FA4098"/>
                </a:solidFill>
              </a:rPr>
              <a:t>.</a:t>
            </a:r>
            <a:r>
              <a:rPr lang="fr-CA" sz="1600" dirty="0" err="1">
                <a:solidFill>
                  <a:srgbClr val="FA4098"/>
                </a:solidFill>
              </a:rPr>
              <a:t>FromSqlRaw</a:t>
            </a:r>
            <a:r>
              <a:rPr lang="fr-CA" sz="1600" dirty="0">
                <a:solidFill>
                  <a:srgbClr val="FA4098"/>
                </a:solidFill>
              </a:rPr>
              <a:t>()</a:t>
            </a:r>
            <a:r>
              <a:rPr lang="fr-CA" sz="1600" dirty="0">
                <a:solidFill>
                  <a:srgbClr val="739CD1"/>
                </a:solidFill>
              </a:rPr>
              <a:t>, on ne peut pas appeler une procédure stockée qui retourne des données qui ne correspondent à aucune </a:t>
            </a:r>
            <a:r>
              <a:rPr lang="fr-CA" sz="1600" dirty="0">
                <a:solidFill>
                  <a:srgbClr val="FA4098"/>
                </a:solidFill>
              </a:rPr>
              <a:t>table</a:t>
            </a:r>
            <a:r>
              <a:rPr lang="fr-CA" sz="1600" dirty="0">
                <a:solidFill>
                  <a:srgbClr val="739CD1"/>
                </a:solidFill>
              </a:rPr>
              <a:t> / </a:t>
            </a:r>
            <a:r>
              <a:rPr lang="fr-CA" sz="1600" dirty="0">
                <a:solidFill>
                  <a:srgbClr val="FA4098"/>
                </a:solidFill>
              </a:rPr>
              <a:t>vue</a:t>
            </a:r>
            <a:r>
              <a:rPr lang="fr-CA" sz="1600" dirty="0">
                <a:solidFill>
                  <a:srgbClr val="739CD1"/>
                </a:solidFill>
              </a:rPr>
              <a:t> de la base de données. Il faut absolument que les données reçues puissent s’agencer à un </a:t>
            </a:r>
            <a:r>
              <a:rPr lang="fr-CA" sz="1600" dirty="0" err="1">
                <a:solidFill>
                  <a:srgbClr val="FA4098"/>
                </a:solidFill>
              </a:rPr>
              <a:t>DbSet</a:t>
            </a:r>
            <a:r>
              <a:rPr lang="fr-CA" sz="1600" dirty="0">
                <a:solidFill>
                  <a:srgbClr val="739CD1"/>
                </a:solidFill>
              </a:rPr>
              <a:t>. Si ce n’est pas le cas de votre procédure stockée, songez à ajouter une </a:t>
            </a:r>
            <a:r>
              <a:rPr lang="fr-CA" sz="1600" dirty="0">
                <a:solidFill>
                  <a:srgbClr val="FA4098"/>
                </a:solidFill>
              </a:rPr>
              <a:t>vue</a:t>
            </a:r>
            <a:r>
              <a:rPr lang="fr-CA" sz="1600" dirty="0">
                <a:solidFill>
                  <a:srgbClr val="739CD1"/>
                </a:solidFill>
              </a:rPr>
              <a:t> dans votre base de données.</a:t>
            </a:r>
          </a:p>
        </p:txBody>
      </p:sp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A0D0FBAC-3E38-EB48-A4A4-E7119BC781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 Procédures stockées</a:t>
            </a:r>
          </a:p>
          <a:p>
            <a:pPr lvl="1"/>
            <a:r>
              <a:rPr lang="fr-CA" dirty="0"/>
              <a:t> Dans le contrôleur des séries (par exemple), on ajoute une méthode qui exécutera cette procédure stockée :</a:t>
            </a:r>
          </a:p>
        </p:txBody>
      </p:sp>
      <p:sp>
        <p:nvSpPr>
          <p:cNvPr id="4" name="Titre 2">
            <a:extLst>
              <a:ext uri="{FF2B5EF4-FFF2-40B4-BE49-F238E27FC236}">
                <a16:creationId xmlns:a16="http://schemas.microsoft.com/office/drawing/2014/main" id="{1D079900-1F48-B67E-1ACE-213ACEB24E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61" y="357829"/>
            <a:ext cx="5482280" cy="372636"/>
          </a:xfrm>
        </p:spPr>
        <p:txBody>
          <a:bodyPr/>
          <a:lstStyle/>
          <a:p>
            <a:r>
              <a:rPr lang="fr-CA" dirty="0"/>
              <a:t>Interaction avec la BD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9A01115A-1580-49EB-56FC-995C121F03ED}"/>
              </a:ext>
            </a:extLst>
          </p:cNvPr>
          <p:cNvSpPr txBox="1"/>
          <p:nvPr/>
        </p:nvSpPr>
        <p:spPr>
          <a:xfrm>
            <a:off x="158638" y="2492552"/>
            <a:ext cx="3851299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600" dirty="0">
                <a:solidFill>
                  <a:srgbClr val="739CD1"/>
                </a:solidFill>
              </a:rPr>
              <a:t>• Remarquez la manière de </a:t>
            </a:r>
            <a:r>
              <a:rPr lang="fr-CA" sz="1600" b="1" dirty="0">
                <a:solidFill>
                  <a:srgbClr val="739CD1"/>
                </a:solidFill>
              </a:rPr>
              <a:t>passer les paramètres</a:t>
            </a:r>
            <a:r>
              <a:rPr lang="fr-CA" sz="1600" dirty="0">
                <a:solidFill>
                  <a:srgbClr val="739CD1"/>
                </a:solidFill>
              </a:rPr>
              <a:t> à la </a:t>
            </a:r>
            <a:r>
              <a:rPr lang="fr-CA" sz="1600" dirty="0">
                <a:solidFill>
                  <a:srgbClr val="FA4098"/>
                </a:solidFill>
              </a:rPr>
              <a:t>procédure stockée</a:t>
            </a:r>
            <a:r>
              <a:rPr lang="fr-CA" sz="1600" dirty="0">
                <a:solidFill>
                  <a:srgbClr val="739CD1"/>
                </a:solidFill>
              </a:rPr>
              <a:t>. Cela permet d’éviter certaines injections SQL.</a:t>
            </a:r>
          </a:p>
          <a:p>
            <a:endParaRPr lang="fr-CA" sz="1600" dirty="0">
              <a:solidFill>
                <a:srgbClr val="739CD1"/>
              </a:solidFill>
            </a:endParaRPr>
          </a:p>
          <a:p>
            <a:r>
              <a:rPr lang="fr-CA" sz="1600" dirty="0">
                <a:solidFill>
                  <a:srgbClr val="739CD1"/>
                </a:solidFill>
              </a:rPr>
              <a:t>• Il faut être très prudent avec les risques d’injections SQL lorsqu’on fait exécuter du SQL pur à Entity Framework. Le type </a:t>
            </a:r>
            <a:r>
              <a:rPr lang="fr-CA" sz="1600" dirty="0" err="1">
                <a:solidFill>
                  <a:srgbClr val="739CD1"/>
                </a:solidFill>
              </a:rPr>
              <a:t>SqlParameter</a:t>
            </a:r>
            <a:r>
              <a:rPr lang="fr-CA" sz="1600" dirty="0">
                <a:solidFill>
                  <a:srgbClr val="739CD1"/>
                </a:solidFill>
              </a:rPr>
              <a:t> s’assure que la valeur fournie ne sera pas interprétée comme du code SQL exécutable. (Mais bien comme une simple valeur)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5A28AC9-2AE5-6D72-07EA-7022FD6503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5180" y="2492552"/>
            <a:ext cx="7904582" cy="2834904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7A3F8F7-E1AB-CADA-7B3A-D92FC3CB2284}"/>
              </a:ext>
            </a:extLst>
          </p:cNvPr>
          <p:cNvSpPr/>
          <p:nvPr/>
        </p:nvSpPr>
        <p:spPr>
          <a:xfrm>
            <a:off x="6376292" y="4692820"/>
            <a:ext cx="5586409" cy="203965"/>
          </a:xfrm>
          <a:prstGeom prst="rect">
            <a:avLst/>
          </a:prstGeom>
          <a:noFill/>
          <a:ln>
            <a:solidFill>
              <a:srgbClr val="FA409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28033164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A0D0FBAC-3E38-EB48-A4A4-E7119BC781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 Procédures stockées</a:t>
            </a:r>
          </a:p>
          <a:p>
            <a:endParaRPr lang="fr-CA" dirty="0"/>
          </a:p>
        </p:txBody>
      </p:sp>
      <p:sp>
        <p:nvSpPr>
          <p:cNvPr id="4" name="Titre 2">
            <a:extLst>
              <a:ext uri="{FF2B5EF4-FFF2-40B4-BE49-F238E27FC236}">
                <a16:creationId xmlns:a16="http://schemas.microsoft.com/office/drawing/2014/main" id="{1D079900-1F48-B67E-1ACE-213ACEB24E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61" y="357829"/>
            <a:ext cx="5482280" cy="372636"/>
          </a:xfrm>
        </p:spPr>
        <p:txBody>
          <a:bodyPr/>
          <a:lstStyle/>
          <a:p>
            <a:r>
              <a:rPr lang="fr-CA" dirty="0"/>
              <a:t>Interaction avec la BD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FA0A8929-330E-629E-E539-5D870D79EA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6920" y="4764547"/>
            <a:ext cx="6782747" cy="1933845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  <p:sp>
        <p:nvSpPr>
          <p:cNvPr id="10" name="Flèche : bas 9">
            <a:extLst>
              <a:ext uri="{FF2B5EF4-FFF2-40B4-BE49-F238E27FC236}">
                <a16:creationId xmlns:a16="http://schemas.microsoft.com/office/drawing/2014/main" id="{34CB1AF7-33D5-51CC-ED5E-4D07335B8435}"/>
              </a:ext>
            </a:extLst>
          </p:cNvPr>
          <p:cNvSpPr/>
          <p:nvPr/>
        </p:nvSpPr>
        <p:spPr>
          <a:xfrm>
            <a:off x="8156497" y="3744690"/>
            <a:ext cx="755009" cy="524156"/>
          </a:xfrm>
          <a:prstGeom prst="downArrow">
            <a:avLst/>
          </a:prstGeom>
          <a:solidFill>
            <a:srgbClr val="739C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39E3D754-3F76-4985-A6A1-FB220A076FFB}"/>
              </a:ext>
            </a:extLst>
          </p:cNvPr>
          <p:cNvSpPr txBox="1"/>
          <p:nvPr/>
        </p:nvSpPr>
        <p:spPr>
          <a:xfrm>
            <a:off x="318029" y="1977695"/>
            <a:ext cx="453700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600" dirty="0">
                <a:solidFill>
                  <a:srgbClr val="739CD1"/>
                </a:solidFill>
              </a:rPr>
              <a:t>• Cette action du contrôleur exécute la procédure stockée et retourne une liste de </a:t>
            </a:r>
            <a:r>
              <a:rPr lang="fr-CA" sz="1600" dirty="0" err="1">
                <a:solidFill>
                  <a:srgbClr val="FA4098"/>
                </a:solidFill>
              </a:rPr>
              <a:t>VwDetailsSerie</a:t>
            </a:r>
            <a:r>
              <a:rPr lang="fr-CA" sz="1600" dirty="0">
                <a:solidFill>
                  <a:srgbClr val="739CD1"/>
                </a:solidFill>
              </a:rPr>
              <a:t> à la vue.</a:t>
            </a:r>
          </a:p>
          <a:p>
            <a:endParaRPr lang="fr-CA" sz="1600" dirty="0">
              <a:solidFill>
                <a:srgbClr val="739CD1"/>
              </a:solidFill>
            </a:endParaRPr>
          </a:p>
          <a:p>
            <a:r>
              <a:rPr lang="fr-CA" sz="1600" dirty="0">
                <a:solidFill>
                  <a:srgbClr val="739CD1"/>
                </a:solidFill>
              </a:rPr>
              <a:t>• Nous aurions également pu créer un </a:t>
            </a:r>
            <a:r>
              <a:rPr lang="fr-CA" sz="1600" b="1" dirty="0" err="1">
                <a:solidFill>
                  <a:srgbClr val="739CD1"/>
                </a:solidFill>
              </a:rPr>
              <a:t>ViewModel</a:t>
            </a:r>
            <a:r>
              <a:rPr lang="fr-CA" sz="1600" dirty="0">
                <a:solidFill>
                  <a:srgbClr val="739CD1"/>
                </a:solidFill>
              </a:rPr>
              <a:t> qui contient un </a:t>
            </a:r>
            <a:r>
              <a:rPr lang="fr-CA" sz="1600" dirty="0">
                <a:solidFill>
                  <a:srgbClr val="FA4098"/>
                </a:solidFill>
              </a:rPr>
              <a:t>Acteur</a:t>
            </a:r>
            <a:r>
              <a:rPr lang="fr-CA" sz="1600" dirty="0">
                <a:solidFill>
                  <a:srgbClr val="739CD1"/>
                </a:solidFill>
              </a:rPr>
              <a:t> et une </a:t>
            </a:r>
            <a:r>
              <a:rPr lang="fr-CA" sz="1600" dirty="0">
                <a:solidFill>
                  <a:srgbClr val="FA4098"/>
                </a:solidFill>
              </a:rPr>
              <a:t>List&lt;</a:t>
            </a:r>
            <a:r>
              <a:rPr lang="fr-CA" sz="1600" dirty="0" err="1">
                <a:solidFill>
                  <a:srgbClr val="FA4098"/>
                </a:solidFill>
              </a:rPr>
              <a:t>VwDetailsSerie</a:t>
            </a:r>
            <a:r>
              <a:rPr lang="fr-CA" sz="1600" dirty="0">
                <a:solidFill>
                  <a:srgbClr val="FA4098"/>
                </a:solidFill>
              </a:rPr>
              <a:t>&gt;</a:t>
            </a:r>
            <a:r>
              <a:rPr lang="fr-CA" sz="1600" dirty="0">
                <a:solidFill>
                  <a:srgbClr val="739CD1"/>
                </a:solidFill>
              </a:rPr>
              <a:t> pour afficher les informations de l’acteur dans la vue, suivies par la liste de ses séries.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98F3F5DF-4B20-02F0-11BB-DDF82CB34C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0008" y="4412154"/>
            <a:ext cx="5401429" cy="381053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9DA4CF52-C105-AA77-B02A-B8298A386A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7729" y="1201978"/>
            <a:ext cx="6752543" cy="2421736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</p:spTree>
    <p:extLst>
      <p:ext uri="{BB962C8B-B14F-4D97-AF65-F5344CB8AC3E}">
        <p14:creationId xmlns:p14="http://schemas.microsoft.com/office/powerpoint/2010/main" val="281669869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A0D0FBAC-3E38-EB48-A4A4-E7119BC781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 Procédures stockées</a:t>
            </a:r>
          </a:p>
          <a:p>
            <a:pPr lvl="1"/>
            <a:r>
              <a:rPr lang="fr-CA" dirty="0"/>
              <a:t> Procédure stockée qui ne retourne pas de données et n’a pas de paramètre</a:t>
            </a:r>
          </a:p>
          <a:p>
            <a:pPr lvl="2"/>
            <a:r>
              <a:rPr lang="fr-CA" dirty="0"/>
              <a:t> Par exemple, qui réalise des INSERT, des UPDATE ou des DELETE</a:t>
            </a:r>
          </a:p>
          <a:p>
            <a:pPr lvl="2"/>
            <a:r>
              <a:rPr lang="fr-CA" dirty="0"/>
              <a:t> On utilise pour cela la méthode </a:t>
            </a:r>
            <a:r>
              <a:rPr lang="fr-CA" dirty="0" err="1">
                <a:solidFill>
                  <a:srgbClr val="FA4098"/>
                </a:solidFill>
              </a:rPr>
              <a:t>ExecuteSqlRawAsync</a:t>
            </a:r>
            <a:r>
              <a:rPr lang="fr-CA" dirty="0">
                <a:solidFill>
                  <a:srgbClr val="FA4098"/>
                </a:solidFill>
              </a:rPr>
              <a:t>()</a:t>
            </a:r>
          </a:p>
          <a:p>
            <a:pPr lvl="3"/>
            <a:r>
              <a:rPr lang="fr-CA" dirty="0"/>
              <a:t> Cette méthode peut retourner le </a:t>
            </a:r>
            <a:r>
              <a:rPr lang="fr-CA" b="1" dirty="0"/>
              <a:t>nombre de rangées modifiées</a:t>
            </a:r>
            <a:r>
              <a:rPr lang="fr-CA" dirty="0"/>
              <a:t> dans la BD. (Si la procédure stockée ne possède pas l’instruction </a:t>
            </a:r>
            <a:r>
              <a:rPr lang="fr-CA" dirty="0">
                <a:solidFill>
                  <a:srgbClr val="FA4098"/>
                </a:solidFill>
              </a:rPr>
              <a:t>SET NOCOUNT ON</a:t>
            </a:r>
            <a:r>
              <a:rPr lang="fr-CA" dirty="0"/>
              <a:t> !)</a:t>
            </a:r>
          </a:p>
          <a:p>
            <a:pPr lvl="3"/>
            <a:endParaRPr lang="fr-CA" dirty="0"/>
          </a:p>
          <a:p>
            <a:pPr lvl="3"/>
            <a:endParaRPr lang="fr-CA" dirty="0"/>
          </a:p>
          <a:p>
            <a:pPr lvl="3"/>
            <a:endParaRPr lang="fr-CA" dirty="0"/>
          </a:p>
          <a:p>
            <a:pPr lvl="3"/>
            <a:endParaRPr lang="fr-CA" dirty="0"/>
          </a:p>
          <a:p>
            <a:pPr lvl="3"/>
            <a:endParaRPr lang="fr-CA" dirty="0"/>
          </a:p>
          <a:p>
            <a:pPr lvl="3"/>
            <a:r>
              <a:rPr lang="fr-CA" dirty="0"/>
              <a:t> Des </a:t>
            </a:r>
            <a:r>
              <a:rPr lang="fr-CA" dirty="0">
                <a:solidFill>
                  <a:srgbClr val="FA4098"/>
                </a:solidFill>
              </a:rPr>
              <a:t>paramètres SQL</a:t>
            </a:r>
            <a:r>
              <a:rPr lang="fr-CA" dirty="0"/>
              <a:t> peuvent être ajoutés après le string de la requête SQL comme dans l’exemple précédent.</a:t>
            </a:r>
          </a:p>
          <a:p>
            <a:pPr lvl="3"/>
            <a:r>
              <a:rPr lang="fr-CA" dirty="0"/>
              <a:t> </a:t>
            </a:r>
            <a:r>
              <a:rPr lang="fr-CA" b="1" dirty="0">
                <a:solidFill>
                  <a:srgbClr val="FA4098"/>
                </a:solidFill>
              </a:rPr>
              <a:t>Attention !</a:t>
            </a:r>
            <a:r>
              <a:rPr lang="fr-CA" dirty="0"/>
              <a:t> Si votre procédure </a:t>
            </a:r>
            <a:r>
              <a:rPr lang="fr-CA" b="1" dirty="0"/>
              <a:t>modifie (ou ajoute/supprime) des données</a:t>
            </a:r>
            <a:r>
              <a:rPr lang="fr-CA" dirty="0"/>
              <a:t> dans la BD, il faut ajouter </a:t>
            </a:r>
            <a:r>
              <a:rPr lang="fr-CA" dirty="0" err="1">
                <a:solidFill>
                  <a:schemeClr val="tx1"/>
                </a:solidFill>
              </a:rPr>
              <a:t>await</a:t>
            </a:r>
            <a:r>
              <a:rPr lang="fr-CA" dirty="0">
                <a:solidFill>
                  <a:schemeClr val="tx1"/>
                </a:solidFill>
              </a:rPr>
              <a:t> _</a:t>
            </a:r>
            <a:r>
              <a:rPr lang="fr-CA" dirty="0" err="1">
                <a:solidFill>
                  <a:schemeClr val="tx1"/>
                </a:solidFill>
              </a:rPr>
              <a:t>context.SaveChangesAsync</a:t>
            </a:r>
            <a:r>
              <a:rPr lang="fr-CA" dirty="0">
                <a:solidFill>
                  <a:schemeClr val="tx1"/>
                </a:solidFill>
              </a:rPr>
              <a:t>()</a:t>
            </a:r>
            <a:r>
              <a:rPr lang="fr-CA" dirty="0"/>
              <a:t> après l’exécution.</a:t>
            </a:r>
          </a:p>
          <a:p>
            <a:endParaRPr lang="fr-CA" dirty="0"/>
          </a:p>
        </p:txBody>
      </p:sp>
      <p:sp>
        <p:nvSpPr>
          <p:cNvPr id="4" name="Titre 2">
            <a:extLst>
              <a:ext uri="{FF2B5EF4-FFF2-40B4-BE49-F238E27FC236}">
                <a16:creationId xmlns:a16="http://schemas.microsoft.com/office/drawing/2014/main" id="{1D079900-1F48-B67E-1ACE-213ACEB24E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61" y="357829"/>
            <a:ext cx="5482280" cy="372636"/>
          </a:xfrm>
        </p:spPr>
        <p:txBody>
          <a:bodyPr/>
          <a:lstStyle/>
          <a:p>
            <a:r>
              <a:rPr lang="fr-CA" dirty="0"/>
              <a:t>Interaction avec la BD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177862C-EAFA-31C5-3F03-B74809840B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7031" y="3504501"/>
            <a:ext cx="8274338" cy="978413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</p:spTree>
    <p:extLst>
      <p:ext uri="{BB962C8B-B14F-4D97-AF65-F5344CB8AC3E}">
        <p14:creationId xmlns:p14="http://schemas.microsoft.com/office/powerpoint/2010/main" val="248921561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A0D0FBAC-3E38-EB48-A4A4-E7119BC781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 Procédures stockées</a:t>
            </a:r>
          </a:p>
          <a:p>
            <a:pPr lvl="1"/>
            <a:r>
              <a:rPr lang="fr-CA" dirty="0"/>
              <a:t> Exécution de code SQL pur (« </a:t>
            </a:r>
            <a:r>
              <a:rPr lang="fr-CA" dirty="0" err="1"/>
              <a:t>raw</a:t>
            </a:r>
            <a:r>
              <a:rPr lang="fr-CA" dirty="0"/>
              <a:t> ») en général</a:t>
            </a:r>
          </a:p>
          <a:p>
            <a:pPr lvl="2"/>
            <a:r>
              <a:rPr lang="fr-CA" dirty="0"/>
              <a:t> Ce type d’interaction avec la base de données peut présenter certains défis.</a:t>
            </a:r>
          </a:p>
          <a:p>
            <a:pPr lvl="3"/>
            <a:r>
              <a:rPr lang="fr-CA" dirty="0"/>
              <a:t> Plus grande prudence nécessaire face aux </a:t>
            </a:r>
            <a:r>
              <a:rPr lang="fr-CA" dirty="0">
                <a:solidFill>
                  <a:srgbClr val="FA4098"/>
                </a:solidFill>
              </a:rPr>
              <a:t>injections SQL</a:t>
            </a:r>
            <a:r>
              <a:rPr lang="fr-CA" dirty="0"/>
              <a:t>.</a:t>
            </a:r>
          </a:p>
          <a:p>
            <a:pPr lvl="3"/>
            <a:r>
              <a:rPr lang="fr-CA" dirty="0"/>
              <a:t> Éventuelle </a:t>
            </a:r>
            <a:r>
              <a:rPr lang="fr-CA" dirty="0">
                <a:solidFill>
                  <a:srgbClr val="FA4098"/>
                </a:solidFill>
              </a:rPr>
              <a:t>maintenance</a:t>
            </a:r>
            <a:r>
              <a:rPr lang="fr-CA" dirty="0"/>
              <a:t> à faire si une procédure (ou les tables qui lui sont associées) changent dans la base de données.</a:t>
            </a:r>
          </a:p>
          <a:p>
            <a:pPr lvl="3"/>
            <a:r>
              <a:rPr lang="fr-CA" dirty="0"/>
              <a:t> S’il y a une </a:t>
            </a:r>
            <a:r>
              <a:rPr lang="fr-CA" dirty="0">
                <a:solidFill>
                  <a:srgbClr val="FA4098"/>
                </a:solidFill>
              </a:rPr>
              <a:t>erreur dans le string</a:t>
            </a:r>
            <a:r>
              <a:rPr lang="fr-CA" dirty="0"/>
              <a:t> qui représente l’instruction SQL, Entity Framework ne peut pas vraiment le détecter d’avance.</a:t>
            </a:r>
          </a:p>
          <a:p>
            <a:pPr lvl="3"/>
            <a:endParaRPr lang="fr-CA" dirty="0"/>
          </a:p>
          <a:p>
            <a:pPr lvl="1"/>
            <a:r>
              <a:rPr lang="fr-CA" dirty="0"/>
              <a:t> Certaines librairies ou ORM permettent d’appeler les procédures stockées d’une manière plus élégante et encadrée.</a:t>
            </a:r>
          </a:p>
          <a:p>
            <a:pPr lvl="2"/>
            <a:r>
              <a:rPr lang="fr-CA" dirty="0"/>
              <a:t> </a:t>
            </a:r>
            <a:r>
              <a:rPr lang="fr-CA" dirty="0">
                <a:solidFill>
                  <a:srgbClr val="FA4098"/>
                </a:solidFill>
              </a:rPr>
              <a:t>ADO.NET </a:t>
            </a:r>
            <a:r>
              <a:rPr lang="fr-CA" dirty="0"/>
              <a:t>et </a:t>
            </a:r>
            <a:r>
              <a:rPr lang="fr-CA" dirty="0" err="1">
                <a:solidFill>
                  <a:srgbClr val="FA4098"/>
                </a:solidFill>
              </a:rPr>
              <a:t>Dapper</a:t>
            </a:r>
            <a:r>
              <a:rPr lang="fr-CA" dirty="0"/>
              <a:t> en sont des exemples.</a:t>
            </a:r>
          </a:p>
          <a:p>
            <a:endParaRPr lang="fr-CA" dirty="0"/>
          </a:p>
        </p:txBody>
      </p:sp>
      <p:sp>
        <p:nvSpPr>
          <p:cNvPr id="4" name="Titre 2">
            <a:extLst>
              <a:ext uri="{FF2B5EF4-FFF2-40B4-BE49-F238E27FC236}">
                <a16:creationId xmlns:a16="http://schemas.microsoft.com/office/drawing/2014/main" id="{1D079900-1F48-B67E-1ACE-213ACEB24E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61" y="357829"/>
            <a:ext cx="5482280" cy="372636"/>
          </a:xfrm>
        </p:spPr>
        <p:txBody>
          <a:bodyPr/>
          <a:lstStyle/>
          <a:p>
            <a:r>
              <a:rPr lang="fr-CA" dirty="0"/>
              <a:t>Interaction avec la BD</a:t>
            </a:r>
          </a:p>
        </p:txBody>
      </p:sp>
    </p:spTree>
    <p:extLst>
      <p:ext uri="{BB962C8B-B14F-4D97-AF65-F5344CB8AC3E}">
        <p14:creationId xmlns:p14="http://schemas.microsoft.com/office/powerpoint/2010/main" val="257131354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A0D0FBAC-3E38-EB48-A4A4-E7119BC781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 </a:t>
            </a:r>
            <a:r>
              <a:rPr lang="fr-CA" dirty="0">
                <a:solidFill>
                  <a:srgbClr val="FA4098"/>
                </a:solidFill>
              </a:rPr>
              <a:t>Déclencheurs</a:t>
            </a:r>
          </a:p>
          <a:p>
            <a:pPr lvl="1"/>
            <a:r>
              <a:rPr lang="fr-CA" dirty="0"/>
              <a:t> Au risque de ne pas vous surprendre... Bonne nouvelle : il n’y a rien à préparer / configurer pour pouvoir exploiter les triggers.</a:t>
            </a:r>
          </a:p>
          <a:p>
            <a:pPr lvl="2"/>
            <a:endParaRPr lang="fr-CA" dirty="0"/>
          </a:p>
          <a:p>
            <a:pPr lvl="2"/>
            <a:r>
              <a:rPr lang="fr-CA" dirty="0"/>
              <a:t> C’est bien entendu parce qu’ils sont définis par un mécanisme qui est </a:t>
            </a:r>
            <a:r>
              <a:rPr lang="fr-CA" b="1" dirty="0"/>
              <a:t>déjà automatique</a:t>
            </a:r>
            <a:r>
              <a:rPr lang="fr-CA" dirty="0"/>
              <a:t>.</a:t>
            </a:r>
          </a:p>
          <a:p>
            <a:pPr lvl="2"/>
            <a:endParaRPr lang="fr-CA" dirty="0"/>
          </a:p>
          <a:p>
            <a:pPr lvl="2"/>
            <a:r>
              <a:rPr lang="fr-CA" dirty="0"/>
              <a:t> Lorsqu’Entity Framework fait des INSERT / UPDATE / DELETE sur la base de données, les triggers s’activeront normalement.</a:t>
            </a:r>
          </a:p>
          <a:p>
            <a:pPr lvl="2"/>
            <a:endParaRPr lang="fr-CA" dirty="0"/>
          </a:p>
          <a:p>
            <a:pPr lvl="2"/>
            <a:r>
              <a:rPr lang="fr-CA" b="1" dirty="0"/>
              <a:t> Petite nuance</a:t>
            </a:r>
            <a:r>
              <a:rPr lang="fr-CA" dirty="0"/>
              <a:t> : Rappelez vous qu’Entity Framework n’exécute pas un INSERT / UPDATE / DELETE instantanément après qu’on ait utilisé </a:t>
            </a:r>
            <a:r>
              <a:rPr lang="fr-CA" dirty="0">
                <a:solidFill>
                  <a:srgbClr val="FA4098"/>
                </a:solidFill>
              </a:rPr>
              <a:t>.Add()</a:t>
            </a:r>
            <a:r>
              <a:rPr lang="fr-CA" dirty="0"/>
              <a:t>, </a:t>
            </a:r>
            <a:r>
              <a:rPr lang="fr-CA" dirty="0">
                <a:solidFill>
                  <a:srgbClr val="FA4098"/>
                </a:solidFill>
              </a:rPr>
              <a:t>.Update() </a:t>
            </a:r>
            <a:r>
              <a:rPr lang="fr-CA" dirty="0"/>
              <a:t>ou </a:t>
            </a:r>
            <a:r>
              <a:rPr lang="fr-CA" dirty="0">
                <a:solidFill>
                  <a:srgbClr val="FA4098"/>
                </a:solidFill>
              </a:rPr>
              <a:t>.Remove()</a:t>
            </a:r>
            <a:r>
              <a:rPr lang="fr-CA" dirty="0"/>
              <a:t> sur un </a:t>
            </a:r>
            <a:r>
              <a:rPr lang="fr-CA" dirty="0" err="1"/>
              <a:t>DbSet</a:t>
            </a:r>
            <a:r>
              <a:rPr lang="fr-CA" dirty="0"/>
              <a:t>.</a:t>
            </a:r>
          </a:p>
          <a:p>
            <a:pPr lvl="3"/>
            <a:r>
              <a:rPr lang="fr-CA" dirty="0"/>
              <a:t> C’est seulement après avoir fait </a:t>
            </a:r>
            <a:r>
              <a:rPr lang="fr-CA" dirty="0" err="1">
                <a:solidFill>
                  <a:srgbClr val="FA4098"/>
                </a:solidFill>
              </a:rPr>
              <a:t>DbContext.SaveChangesAsync</a:t>
            </a:r>
            <a:r>
              <a:rPr lang="fr-CA" dirty="0">
                <a:solidFill>
                  <a:srgbClr val="FA4098"/>
                </a:solidFill>
              </a:rPr>
              <a:t>()</a:t>
            </a:r>
            <a:r>
              <a:rPr lang="fr-CA" dirty="0"/>
              <a:t> que le serveur SQL recevra les opérations INSERT / UPDATE / DELETE. (Si Entity Framework en a générés)</a:t>
            </a:r>
          </a:p>
        </p:txBody>
      </p:sp>
      <p:sp>
        <p:nvSpPr>
          <p:cNvPr id="4" name="Titre 2">
            <a:extLst>
              <a:ext uri="{FF2B5EF4-FFF2-40B4-BE49-F238E27FC236}">
                <a16:creationId xmlns:a16="http://schemas.microsoft.com/office/drawing/2014/main" id="{1D079900-1F48-B67E-1ACE-213ACEB24E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61" y="357829"/>
            <a:ext cx="5482280" cy="372636"/>
          </a:xfrm>
        </p:spPr>
        <p:txBody>
          <a:bodyPr/>
          <a:lstStyle/>
          <a:p>
            <a:r>
              <a:rPr lang="fr-CA" dirty="0"/>
              <a:t>Interaction avec la BD</a:t>
            </a:r>
          </a:p>
        </p:txBody>
      </p:sp>
    </p:spTree>
    <p:extLst>
      <p:ext uri="{BB962C8B-B14F-4D97-AF65-F5344CB8AC3E}">
        <p14:creationId xmlns:p14="http://schemas.microsoft.com/office/powerpoint/2010/main" val="37904948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FFA443D2-D89B-2B31-D82E-5CFBBBA2AD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0000" y="1150572"/>
            <a:ext cx="10512000" cy="5026393"/>
          </a:xfrm>
        </p:spPr>
        <p:txBody>
          <a:bodyPr/>
          <a:lstStyle/>
          <a:p>
            <a:r>
              <a:rPr lang="fr-CA" dirty="0"/>
              <a:t> </a:t>
            </a:r>
            <a:r>
              <a:rPr lang="fr-CA" dirty="0">
                <a:solidFill>
                  <a:srgbClr val="FA4098"/>
                </a:solidFill>
              </a:rPr>
              <a:t>Étape 1</a:t>
            </a:r>
            <a:r>
              <a:rPr lang="fr-CA" dirty="0"/>
              <a:t> : Création du projet</a:t>
            </a:r>
          </a:p>
          <a:p>
            <a:endParaRPr lang="fr-CA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7D67C88A-DF4D-CDF3-C6F5-A64467B39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Génération d’un projet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1BC235C1-ADF0-EEF4-F568-149C3E7A53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0487" y="1068656"/>
            <a:ext cx="4229690" cy="1914792"/>
          </a:xfrm>
          <a:prstGeom prst="rect">
            <a:avLst/>
          </a:prstGeom>
          <a:ln w="28575">
            <a:solidFill>
              <a:srgbClr val="73B3D1"/>
            </a:solidFill>
          </a:ln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9539F1AB-1ABA-2343-2507-D876743BF2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887" y="3427539"/>
            <a:ext cx="4672809" cy="1345504"/>
          </a:xfrm>
          <a:prstGeom prst="rect">
            <a:avLst/>
          </a:prstGeom>
          <a:ln w="28575">
            <a:solidFill>
              <a:srgbClr val="73B3D1"/>
            </a:solidFill>
          </a:ln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06A7C1BA-A93A-CEF5-BCA9-591A273BDC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887" y="5193150"/>
            <a:ext cx="4672809" cy="1307895"/>
          </a:xfrm>
          <a:prstGeom prst="rect">
            <a:avLst/>
          </a:prstGeom>
          <a:ln w="28575">
            <a:solidFill>
              <a:srgbClr val="73B3D1"/>
            </a:solidFill>
          </a:ln>
        </p:spPr>
      </p:pic>
      <p:sp>
        <p:nvSpPr>
          <p:cNvPr id="5" name="Ellipse 4">
            <a:extLst>
              <a:ext uri="{FF2B5EF4-FFF2-40B4-BE49-F238E27FC236}">
                <a16:creationId xmlns:a16="http://schemas.microsoft.com/office/drawing/2014/main" id="{ADD03845-D809-1E45-30A5-911498C42A50}"/>
              </a:ext>
            </a:extLst>
          </p:cNvPr>
          <p:cNvSpPr/>
          <p:nvPr/>
        </p:nvSpPr>
        <p:spPr>
          <a:xfrm>
            <a:off x="11761681" y="910160"/>
            <a:ext cx="316992" cy="316992"/>
          </a:xfrm>
          <a:prstGeom prst="ellipse">
            <a:avLst/>
          </a:prstGeom>
          <a:solidFill>
            <a:srgbClr val="73B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600" b="1" dirty="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A27081F5-3547-5E75-E79F-447EFB001227}"/>
              </a:ext>
            </a:extLst>
          </p:cNvPr>
          <p:cNvSpPr/>
          <p:nvPr/>
        </p:nvSpPr>
        <p:spPr>
          <a:xfrm>
            <a:off x="5029200" y="3260445"/>
            <a:ext cx="316992" cy="316992"/>
          </a:xfrm>
          <a:prstGeom prst="ellipse">
            <a:avLst/>
          </a:prstGeom>
          <a:solidFill>
            <a:srgbClr val="73B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600" b="1" dirty="0">
                <a:solidFill>
                  <a:schemeClr val="bg1"/>
                </a:solidFill>
              </a:rPr>
              <a:t>8</a:t>
            </a:r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E6326D0B-0D2E-EAD3-11BF-6A3855C38CB1}"/>
              </a:ext>
            </a:extLst>
          </p:cNvPr>
          <p:cNvSpPr/>
          <p:nvPr/>
        </p:nvSpPr>
        <p:spPr>
          <a:xfrm>
            <a:off x="5029200" y="5026056"/>
            <a:ext cx="316992" cy="316992"/>
          </a:xfrm>
          <a:prstGeom prst="ellipse">
            <a:avLst/>
          </a:prstGeom>
          <a:solidFill>
            <a:srgbClr val="73B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600" b="1" dirty="0">
                <a:solidFill>
                  <a:schemeClr val="bg1"/>
                </a:solidFill>
              </a:rPr>
              <a:t>8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AB108B73-B55C-8CBD-8DD4-173A788DE645}"/>
              </a:ext>
            </a:extLst>
          </p:cNvPr>
          <p:cNvSpPr txBox="1"/>
          <p:nvPr/>
        </p:nvSpPr>
        <p:spPr>
          <a:xfrm>
            <a:off x="5963453" y="3269078"/>
            <a:ext cx="547185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>
                <a:solidFill>
                  <a:srgbClr val="73B3D1"/>
                </a:solidFill>
              </a:rPr>
              <a:t>• Installez les packages </a:t>
            </a:r>
            <a:r>
              <a:rPr lang="fr-CA" dirty="0" err="1">
                <a:solidFill>
                  <a:srgbClr val="FA4098"/>
                </a:solidFill>
              </a:rPr>
              <a:t>SqlServer</a:t>
            </a:r>
            <a:r>
              <a:rPr lang="fr-CA" dirty="0">
                <a:solidFill>
                  <a:srgbClr val="73B3D1"/>
                </a:solidFill>
              </a:rPr>
              <a:t> et </a:t>
            </a:r>
            <a:r>
              <a:rPr lang="fr-CA" dirty="0">
                <a:solidFill>
                  <a:srgbClr val="FA4098"/>
                </a:solidFill>
              </a:rPr>
              <a:t>Design</a:t>
            </a:r>
            <a:r>
              <a:rPr lang="fr-CA" dirty="0">
                <a:solidFill>
                  <a:srgbClr val="73B3D1"/>
                </a:solidFill>
              </a:rPr>
              <a:t> d’</a:t>
            </a:r>
            <a:r>
              <a:rPr lang="fr-CA" dirty="0" err="1">
                <a:solidFill>
                  <a:srgbClr val="FA4098"/>
                </a:solidFill>
              </a:rPr>
              <a:t>EntityFrameworkCore</a:t>
            </a:r>
            <a:r>
              <a:rPr lang="fr-CA" dirty="0">
                <a:solidFill>
                  <a:srgbClr val="73B3D1"/>
                </a:solidFill>
              </a:rPr>
              <a:t>. Nous utiliserons cet Object Relational Mapping (</a:t>
            </a:r>
            <a:r>
              <a:rPr lang="fr-CA" dirty="0">
                <a:solidFill>
                  <a:srgbClr val="FA4098"/>
                </a:solidFill>
              </a:rPr>
              <a:t>ORM</a:t>
            </a:r>
            <a:r>
              <a:rPr lang="fr-CA" dirty="0">
                <a:solidFill>
                  <a:srgbClr val="73B3D1"/>
                </a:solidFill>
              </a:rPr>
              <a:t>) pour simplifier l’interaction entre la base de données et l’application Web.</a:t>
            </a:r>
          </a:p>
          <a:p>
            <a:endParaRPr lang="fr-CA" dirty="0">
              <a:solidFill>
                <a:srgbClr val="73B3D1"/>
              </a:solidFill>
            </a:endParaRPr>
          </a:p>
          <a:p>
            <a:r>
              <a:rPr lang="fr-CA" dirty="0">
                <a:solidFill>
                  <a:srgbClr val="73B3D1"/>
                </a:solidFill>
              </a:rPr>
              <a:t>• Utilisez la </a:t>
            </a:r>
            <a:r>
              <a:rPr lang="fr-CA" b="1" u="sng" dirty="0">
                <a:solidFill>
                  <a:srgbClr val="FA4098"/>
                </a:solidFill>
              </a:rPr>
              <a:t>dernière version 6.0.x</a:t>
            </a:r>
            <a:r>
              <a:rPr lang="fr-CA" dirty="0">
                <a:solidFill>
                  <a:srgbClr val="73B3D1"/>
                </a:solidFill>
              </a:rPr>
              <a:t> </a:t>
            </a:r>
            <a:r>
              <a:rPr lang="en-CA" dirty="0">
                <a:solidFill>
                  <a:srgbClr val="73B3D1"/>
                </a:solidFill>
              </a:rPr>
              <a:t>⛔ </a:t>
            </a:r>
            <a:r>
              <a:rPr lang="fr-CA" dirty="0">
                <a:solidFill>
                  <a:srgbClr val="73B3D1"/>
                </a:solidFill>
              </a:rPr>
              <a:t>pour tous vos packages.</a:t>
            </a:r>
          </a:p>
        </p:txBody>
      </p: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746DCE05-CCD4-A40C-E9C3-A808C9A5FF73}"/>
              </a:ext>
            </a:extLst>
          </p:cNvPr>
          <p:cNvCxnSpPr>
            <a:cxnSpLocks/>
          </p:cNvCxnSpPr>
          <p:nvPr/>
        </p:nvCxnSpPr>
        <p:spPr>
          <a:xfrm flipH="1">
            <a:off x="4637397" y="6058350"/>
            <a:ext cx="517395" cy="244659"/>
          </a:xfrm>
          <a:prstGeom prst="straightConnector1">
            <a:avLst/>
          </a:prstGeom>
          <a:ln w="57150">
            <a:solidFill>
              <a:srgbClr val="FA4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E3C4A57D-9E1C-A338-5314-D953A3DE77ED}"/>
              </a:ext>
            </a:extLst>
          </p:cNvPr>
          <p:cNvCxnSpPr>
            <a:cxnSpLocks/>
          </p:cNvCxnSpPr>
          <p:nvPr/>
        </p:nvCxnSpPr>
        <p:spPr>
          <a:xfrm flipH="1">
            <a:off x="4621774" y="4393562"/>
            <a:ext cx="517395" cy="244659"/>
          </a:xfrm>
          <a:prstGeom prst="straightConnector1">
            <a:avLst/>
          </a:prstGeom>
          <a:ln w="57150">
            <a:solidFill>
              <a:srgbClr val="FA4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39738250-7DB5-A09E-8625-139ED4D25B3B}"/>
              </a:ext>
            </a:extLst>
          </p:cNvPr>
          <p:cNvCxnSpPr>
            <a:cxnSpLocks/>
          </p:cNvCxnSpPr>
          <p:nvPr/>
        </p:nvCxnSpPr>
        <p:spPr>
          <a:xfrm flipH="1">
            <a:off x="11001222" y="2558666"/>
            <a:ext cx="517395" cy="244659"/>
          </a:xfrm>
          <a:prstGeom prst="straightConnector1">
            <a:avLst/>
          </a:prstGeom>
          <a:ln w="57150">
            <a:solidFill>
              <a:srgbClr val="FA4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ZoneTexte 6">
            <a:extLst>
              <a:ext uri="{FF2B5EF4-FFF2-40B4-BE49-F238E27FC236}">
                <a16:creationId xmlns:a16="http://schemas.microsoft.com/office/drawing/2014/main" id="{F6429733-DE07-FE67-320F-C48063A9B1FC}"/>
              </a:ext>
            </a:extLst>
          </p:cNvPr>
          <p:cNvSpPr txBox="1"/>
          <p:nvPr/>
        </p:nvSpPr>
        <p:spPr>
          <a:xfrm>
            <a:off x="6325299" y="5738070"/>
            <a:ext cx="3685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b="1" dirty="0"/>
              <a:t>Générez votre solution tout de suite.</a:t>
            </a:r>
          </a:p>
        </p:txBody>
      </p:sp>
    </p:spTree>
    <p:extLst>
      <p:ext uri="{BB962C8B-B14F-4D97-AF65-F5344CB8AC3E}">
        <p14:creationId xmlns:p14="http://schemas.microsoft.com/office/powerpoint/2010/main" val="37377289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FFA443D2-D89B-2B31-D82E-5CFBBBA2AD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 </a:t>
            </a:r>
            <a:r>
              <a:rPr lang="fr-CA" dirty="0">
                <a:solidFill>
                  <a:srgbClr val="FA4098"/>
                </a:solidFill>
              </a:rPr>
              <a:t>Étape 2</a:t>
            </a:r>
            <a:r>
              <a:rPr lang="fr-CA" dirty="0"/>
              <a:t> : Connexion à la base de données existante</a:t>
            </a: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7D67C88A-DF4D-CDF3-C6F5-A64467B39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Génération d’un projet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676E1061-0EC6-73F3-18BC-E54FABE0AD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053" y="1994402"/>
            <a:ext cx="3619004" cy="1809502"/>
          </a:xfrm>
          <a:prstGeom prst="rect">
            <a:avLst/>
          </a:prstGeom>
          <a:ln w="28575">
            <a:solidFill>
              <a:srgbClr val="73B3D1"/>
            </a:solidFill>
          </a:ln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BFD76BC8-B973-938A-B729-A753257C17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321" y="4647734"/>
            <a:ext cx="3353268" cy="1190791"/>
          </a:xfrm>
          <a:prstGeom prst="rect">
            <a:avLst/>
          </a:prstGeom>
          <a:ln w="28575">
            <a:solidFill>
              <a:srgbClr val="73B3D1"/>
            </a:solidFill>
          </a:ln>
        </p:spPr>
      </p:pic>
      <p:sp>
        <p:nvSpPr>
          <p:cNvPr id="6" name="Ellipse 5">
            <a:extLst>
              <a:ext uri="{FF2B5EF4-FFF2-40B4-BE49-F238E27FC236}">
                <a16:creationId xmlns:a16="http://schemas.microsoft.com/office/drawing/2014/main" id="{84F4EC54-913D-3FB0-7C7F-6EEA631543FA}"/>
              </a:ext>
            </a:extLst>
          </p:cNvPr>
          <p:cNvSpPr/>
          <p:nvPr/>
        </p:nvSpPr>
        <p:spPr>
          <a:xfrm>
            <a:off x="3825561" y="1835906"/>
            <a:ext cx="316992" cy="316992"/>
          </a:xfrm>
          <a:prstGeom prst="ellipse">
            <a:avLst/>
          </a:prstGeom>
          <a:solidFill>
            <a:srgbClr val="73B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600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39BB6A73-E52C-94F2-6FDB-127D5292667C}"/>
              </a:ext>
            </a:extLst>
          </p:cNvPr>
          <p:cNvSpPr/>
          <p:nvPr/>
        </p:nvSpPr>
        <p:spPr>
          <a:xfrm>
            <a:off x="3667065" y="4489238"/>
            <a:ext cx="316992" cy="316992"/>
          </a:xfrm>
          <a:prstGeom prst="ellipse">
            <a:avLst/>
          </a:prstGeom>
          <a:solidFill>
            <a:srgbClr val="73B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600" b="1" dirty="0">
                <a:solidFill>
                  <a:schemeClr val="bg1"/>
                </a:solidFill>
              </a:rPr>
              <a:t>2</a:t>
            </a:r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FBC859B5-6D2E-7D70-C13E-F95F7DBCF0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7480" y="1835906"/>
            <a:ext cx="3585647" cy="4389120"/>
          </a:xfrm>
          <a:prstGeom prst="rect">
            <a:avLst/>
          </a:prstGeom>
          <a:ln w="28575">
            <a:solidFill>
              <a:srgbClr val="73B3D1"/>
            </a:solidFill>
          </a:ln>
        </p:spPr>
      </p:pic>
      <p:sp>
        <p:nvSpPr>
          <p:cNvPr id="8" name="Ellipse 7">
            <a:extLst>
              <a:ext uri="{FF2B5EF4-FFF2-40B4-BE49-F238E27FC236}">
                <a16:creationId xmlns:a16="http://schemas.microsoft.com/office/drawing/2014/main" id="{E1EED16A-816B-36FB-726B-02D4CDFF337E}"/>
              </a:ext>
            </a:extLst>
          </p:cNvPr>
          <p:cNvSpPr/>
          <p:nvPr/>
        </p:nvSpPr>
        <p:spPr>
          <a:xfrm>
            <a:off x="7974631" y="1677410"/>
            <a:ext cx="316992" cy="316992"/>
          </a:xfrm>
          <a:prstGeom prst="ellipse">
            <a:avLst/>
          </a:prstGeom>
          <a:solidFill>
            <a:srgbClr val="73B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600" b="1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F332A4E0-83A1-482E-2120-681B6B55A4C5}"/>
              </a:ext>
            </a:extLst>
          </p:cNvPr>
          <p:cNvSpPr txBox="1"/>
          <p:nvPr/>
        </p:nvSpPr>
        <p:spPr>
          <a:xfrm>
            <a:off x="3521088" y="6105688"/>
            <a:ext cx="2642937" cy="307777"/>
          </a:xfrm>
          <a:prstGeom prst="rect">
            <a:avLst/>
          </a:prstGeom>
          <a:solidFill>
            <a:schemeClr val="bg1"/>
          </a:solidFill>
          <a:ln>
            <a:solidFill>
              <a:srgbClr val="73B3D1"/>
            </a:solidFill>
          </a:ln>
        </p:spPr>
        <p:txBody>
          <a:bodyPr wrap="square" rtlCol="0">
            <a:spAutoFit/>
          </a:bodyPr>
          <a:lstStyle/>
          <a:p>
            <a:r>
              <a:rPr lang="fr-CA" sz="1400" dirty="0">
                <a:solidFill>
                  <a:srgbClr val="73B3D1"/>
                </a:solidFill>
              </a:rPr>
              <a:t>Sélectionnez votre BD existante</a:t>
            </a:r>
          </a:p>
        </p:txBody>
      </p:sp>
      <p:pic>
        <p:nvPicPr>
          <p:cNvPr id="25" name="Image 24">
            <a:extLst>
              <a:ext uri="{FF2B5EF4-FFF2-40B4-BE49-F238E27FC236}">
                <a16:creationId xmlns:a16="http://schemas.microsoft.com/office/drawing/2014/main" id="{D170EEF7-557C-C638-DDEE-C9482392A9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96550" y="1994402"/>
            <a:ext cx="2976641" cy="4098695"/>
          </a:xfrm>
          <a:prstGeom prst="rect">
            <a:avLst/>
          </a:prstGeom>
          <a:ln w="28575">
            <a:solidFill>
              <a:srgbClr val="73B3D1"/>
            </a:solidFill>
          </a:ln>
        </p:spPr>
      </p:pic>
      <p:sp>
        <p:nvSpPr>
          <p:cNvPr id="26" name="Ellipse 25">
            <a:extLst>
              <a:ext uri="{FF2B5EF4-FFF2-40B4-BE49-F238E27FC236}">
                <a16:creationId xmlns:a16="http://schemas.microsoft.com/office/drawing/2014/main" id="{43229D6A-514A-5253-035B-11277435DA40}"/>
              </a:ext>
            </a:extLst>
          </p:cNvPr>
          <p:cNvSpPr/>
          <p:nvPr/>
        </p:nvSpPr>
        <p:spPr>
          <a:xfrm>
            <a:off x="11514695" y="1835906"/>
            <a:ext cx="316992" cy="316992"/>
          </a:xfrm>
          <a:prstGeom prst="ellipse">
            <a:avLst/>
          </a:prstGeom>
          <a:solidFill>
            <a:srgbClr val="73B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600" b="1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00B7B0E9-8E0F-E75E-D153-35184A6F737F}"/>
              </a:ext>
            </a:extLst>
          </p:cNvPr>
          <p:cNvSpPr txBox="1"/>
          <p:nvPr/>
        </p:nvSpPr>
        <p:spPr>
          <a:xfrm>
            <a:off x="4547480" y="6472628"/>
            <a:ext cx="3883288" cy="307777"/>
          </a:xfrm>
          <a:prstGeom prst="rect">
            <a:avLst/>
          </a:prstGeom>
          <a:noFill/>
          <a:ln>
            <a:solidFill>
              <a:srgbClr val="73B3D1"/>
            </a:solidFill>
          </a:ln>
        </p:spPr>
        <p:txBody>
          <a:bodyPr wrap="square" rtlCol="0">
            <a:spAutoFit/>
          </a:bodyPr>
          <a:lstStyle/>
          <a:p>
            <a:r>
              <a:rPr lang="fr-CA" sz="1400" dirty="0">
                <a:solidFill>
                  <a:srgbClr val="73B3D1"/>
                </a:solidFill>
              </a:rPr>
              <a:t>Cliquez ici après avoir sélectionné votre nom de BD</a:t>
            </a:r>
          </a:p>
        </p:txBody>
      </p:sp>
      <p:cxnSp>
        <p:nvCxnSpPr>
          <p:cNvPr id="27" name="Connecteur droit avec flèche 26">
            <a:extLst>
              <a:ext uri="{FF2B5EF4-FFF2-40B4-BE49-F238E27FC236}">
                <a16:creationId xmlns:a16="http://schemas.microsoft.com/office/drawing/2014/main" id="{6C14F41C-B8D6-596D-E6A6-140746D817C4}"/>
              </a:ext>
            </a:extLst>
          </p:cNvPr>
          <p:cNvCxnSpPr>
            <a:cxnSpLocks/>
          </p:cNvCxnSpPr>
          <p:nvPr/>
        </p:nvCxnSpPr>
        <p:spPr>
          <a:xfrm flipV="1">
            <a:off x="7272528" y="5872812"/>
            <a:ext cx="376649" cy="647877"/>
          </a:xfrm>
          <a:prstGeom prst="straightConnector1">
            <a:avLst/>
          </a:prstGeom>
          <a:ln w="57150">
            <a:solidFill>
              <a:srgbClr val="FA4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8B9BA8FB-19C4-B120-7C3C-165D7E803CF6}"/>
              </a:ext>
            </a:extLst>
          </p:cNvPr>
          <p:cNvCxnSpPr>
            <a:cxnSpLocks/>
          </p:cNvCxnSpPr>
          <p:nvPr/>
        </p:nvCxnSpPr>
        <p:spPr>
          <a:xfrm flipV="1">
            <a:off x="5217351" y="5744423"/>
            <a:ext cx="524197" cy="397238"/>
          </a:xfrm>
          <a:prstGeom prst="straightConnector1">
            <a:avLst/>
          </a:prstGeom>
          <a:ln w="57150">
            <a:solidFill>
              <a:srgbClr val="FA4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avec flèche 33">
            <a:extLst>
              <a:ext uri="{FF2B5EF4-FFF2-40B4-BE49-F238E27FC236}">
                <a16:creationId xmlns:a16="http://schemas.microsoft.com/office/drawing/2014/main" id="{14C0D390-D568-3B3E-3DE2-C7CAE7FECF5D}"/>
              </a:ext>
            </a:extLst>
          </p:cNvPr>
          <p:cNvCxnSpPr>
            <a:cxnSpLocks/>
          </p:cNvCxnSpPr>
          <p:nvPr/>
        </p:nvCxnSpPr>
        <p:spPr>
          <a:xfrm flipH="1" flipV="1">
            <a:off x="9618279" y="5611699"/>
            <a:ext cx="141417" cy="647877"/>
          </a:xfrm>
          <a:prstGeom prst="straightConnector1">
            <a:avLst/>
          </a:prstGeom>
          <a:ln w="57150">
            <a:solidFill>
              <a:srgbClr val="FA4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ZoneTexte 35">
            <a:extLst>
              <a:ext uri="{FF2B5EF4-FFF2-40B4-BE49-F238E27FC236}">
                <a16:creationId xmlns:a16="http://schemas.microsoft.com/office/drawing/2014/main" id="{1CD7D40C-F6C6-61D9-F476-D2CC3B46DD6C}"/>
              </a:ext>
            </a:extLst>
          </p:cNvPr>
          <p:cNvSpPr txBox="1"/>
          <p:nvPr/>
        </p:nvSpPr>
        <p:spPr>
          <a:xfrm>
            <a:off x="9053623" y="6335461"/>
            <a:ext cx="2827481" cy="461665"/>
          </a:xfrm>
          <a:prstGeom prst="rect">
            <a:avLst/>
          </a:prstGeom>
          <a:noFill/>
          <a:ln>
            <a:solidFill>
              <a:srgbClr val="73B3D1"/>
            </a:solidFill>
          </a:ln>
        </p:spPr>
        <p:txBody>
          <a:bodyPr wrap="square" rtlCol="0">
            <a:spAutoFit/>
          </a:bodyPr>
          <a:lstStyle/>
          <a:p>
            <a:r>
              <a:rPr lang="fr-CA" sz="1200" dirty="0">
                <a:solidFill>
                  <a:srgbClr val="FA4098"/>
                </a:solidFill>
              </a:rPr>
              <a:t>Copiez cette chaîne de connexion dans votre presse-papier !</a:t>
            </a:r>
          </a:p>
        </p:txBody>
      </p:sp>
    </p:spTree>
    <p:extLst>
      <p:ext uri="{BB962C8B-B14F-4D97-AF65-F5344CB8AC3E}">
        <p14:creationId xmlns:p14="http://schemas.microsoft.com/office/powerpoint/2010/main" val="34212559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FFA443D2-D89B-2B31-D82E-5CFBBBA2AD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 </a:t>
            </a:r>
            <a:r>
              <a:rPr lang="fr-CA" dirty="0">
                <a:solidFill>
                  <a:srgbClr val="FA4098"/>
                </a:solidFill>
              </a:rPr>
              <a:t>Étape 2</a:t>
            </a:r>
            <a:r>
              <a:rPr lang="fr-CA" dirty="0"/>
              <a:t> : Connexion à la base de données existante</a:t>
            </a: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7D67C88A-DF4D-CDF3-C6F5-A64467B39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Génération d’un projet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1F26DD58-4598-8249-FF1B-A3A8FFD628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2279" y="1971680"/>
            <a:ext cx="6748640" cy="1783456"/>
          </a:xfrm>
          <a:prstGeom prst="rect">
            <a:avLst/>
          </a:prstGeom>
          <a:ln w="28575">
            <a:solidFill>
              <a:srgbClr val="73B3D1"/>
            </a:solidFill>
          </a:ln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59362AA4-F64A-FDC7-BCFF-ED75C922D1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141" y="1971680"/>
            <a:ext cx="3585647" cy="4389120"/>
          </a:xfrm>
          <a:prstGeom prst="rect">
            <a:avLst/>
          </a:prstGeom>
          <a:ln w="28575">
            <a:solidFill>
              <a:srgbClr val="73B3D1"/>
            </a:solidFill>
          </a:ln>
        </p:spPr>
      </p:pic>
      <p:sp>
        <p:nvSpPr>
          <p:cNvPr id="12" name="Ellipse 11">
            <a:extLst>
              <a:ext uri="{FF2B5EF4-FFF2-40B4-BE49-F238E27FC236}">
                <a16:creationId xmlns:a16="http://schemas.microsoft.com/office/drawing/2014/main" id="{92DDA326-8E7A-EF4F-4B71-2B7D1E8C23B3}"/>
              </a:ext>
            </a:extLst>
          </p:cNvPr>
          <p:cNvSpPr/>
          <p:nvPr/>
        </p:nvSpPr>
        <p:spPr>
          <a:xfrm>
            <a:off x="3942292" y="1813184"/>
            <a:ext cx="316992" cy="316992"/>
          </a:xfrm>
          <a:prstGeom prst="ellipse">
            <a:avLst/>
          </a:prstGeom>
          <a:solidFill>
            <a:srgbClr val="73B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600" b="1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DD00CB3D-C16B-535A-FC8B-4357937AA5AC}"/>
              </a:ext>
            </a:extLst>
          </p:cNvPr>
          <p:cNvSpPr/>
          <p:nvPr/>
        </p:nvSpPr>
        <p:spPr>
          <a:xfrm>
            <a:off x="11422423" y="1813184"/>
            <a:ext cx="316992" cy="316992"/>
          </a:xfrm>
          <a:prstGeom prst="ellipse">
            <a:avLst/>
          </a:prstGeom>
          <a:solidFill>
            <a:srgbClr val="73B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600" b="1" dirty="0">
                <a:solidFill>
                  <a:schemeClr val="bg1"/>
                </a:solidFill>
              </a:rPr>
              <a:t>6</a:t>
            </a:r>
          </a:p>
        </p:txBody>
      </p: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B36178E0-6034-F352-20B6-DE6BA3D74063}"/>
              </a:ext>
            </a:extLst>
          </p:cNvPr>
          <p:cNvCxnSpPr>
            <a:cxnSpLocks/>
          </p:cNvCxnSpPr>
          <p:nvPr/>
        </p:nvCxnSpPr>
        <p:spPr>
          <a:xfrm flipV="1">
            <a:off x="2295204" y="6301552"/>
            <a:ext cx="524197" cy="397238"/>
          </a:xfrm>
          <a:prstGeom prst="straightConnector1">
            <a:avLst/>
          </a:prstGeom>
          <a:ln w="57150">
            <a:solidFill>
              <a:srgbClr val="FA4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40670918-D898-F95A-2D28-3BE055E04153}"/>
              </a:ext>
            </a:extLst>
          </p:cNvPr>
          <p:cNvCxnSpPr>
            <a:cxnSpLocks/>
          </p:cNvCxnSpPr>
          <p:nvPr/>
        </p:nvCxnSpPr>
        <p:spPr>
          <a:xfrm flipV="1">
            <a:off x="4943031" y="3429000"/>
            <a:ext cx="524197" cy="397238"/>
          </a:xfrm>
          <a:prstGeom prst="straightConnector1">
            <a:avLst/>
          </a:prstGeom>
          <a:ln w="57150">
            <a:solidFill>
              <a:srgbClr val="FA4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ZoneTexte 16">
            <a:extLst>
              <a:ext uri="{FF2B5EF4-FFF2-40B4-BE49-F238E27FC236}">
                <a16:creationId xmlns:a16="http://schemas.microsoft.com/office/drawing/2014/main" id="{977754F0-4D28-C079-005A-A36A591B7570}"/>
              </a:ext>
            </a:extLst>
          </p:cNvPr>
          <p:cNvSpPr txBox="1"/>
          <p:nvPr/>
        </p:nvSpPr>
        <p:spPr>
          <a:xfrm>
            <a:off x="4786109" y="4007169"/>
            <a:ext cx="68409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>
                <a:solidFill>
                  <a:srgbClr val="73B3D1"/>
                </a:solidFill>
              </a:rPr>
              <a:t>• Finalement, ajoutez une petite section dans </a:t>
            </a:r>
            <a:r>
              <a:rPr lang="fr-CA" dirty="0" err="1">
                <a:solidFill>
                  <a:srgbClr val="FA4098"/>
                </a:solidFill>
              </a:rPr>
              <a:t>appsettings.json</a:t>
            </a:r>
            <a:r>
              <a:rPr lang="fr-CA" dirty="0">
                <a:solidFill>
                  <a:srgbClr val="73B3D1"/>
                </a:solidFill>
              </a:rPr>
              <a:t> pour y intégrer votre </a:t>
            </a:r>
            <a:r>
              <a:rPr lang="fr-CA" b="1" dirty="0">
                <a:solidFill>
                  <a:srgbClr val="73B3D1"/>
                </a:solidFill>
              </a:rPr>
              <a:t>chaîne de connexion</a:t>
            </a:r>
            <a:r>
              <a:rPr lang="fr-CA" dirty="0">
                <a:solidFill>
                  <a:srgbClr val="73B3D1"/>
                </a:solidFill>
              </a:rPr>
              <a:t>. (Que vous aviez mise dans votre presse-papier)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A008361A-38FD-E78F-6D5D-C909461EF330}"/>
              </a:ext>
            </a:extLst>
          </p:cNvPr>
          <p:cNvSpPr txBox="1"/>
          <p:nvPr/>
        </p:nvSpPr>
        <p:spPr>
          <a:xfrm>
            <a:off x="5417234" y="6027850"/>
            <a:ext cx="3685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b="1" dirty="0"/>
              <a:t>Générez votre solution tout de suite.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2BBE1CBB-36CA-33A8-9C6A-F6D9C9D38310}"/>
              </a:ext>
            </a:extLst>
          </p:cNvPr>
          <p:cNvSpPr txBox="1"/>
          <p:nvPr/>
        </p:nvSpPr>
        <p:spPr>
          <a:xfrm>
            <a:off x="5417234" y="5002428"/>
            <a:ext cx="53479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/>
              <a:t>Remplacez DESKTOP…\\SQLEXPRESS  par .\\SQLEXPRESS pour que votre projet fonctionne aussi chez vous.</a:t>
            </a:r>
          </a:p>
        </p:txBody>
      </p:sp>
    </p:spTree>
    <p:extLst>
      <p:ext uri="{BB962C8B-B14F-4D97-AF65-F5344CB8AC3E}">
        <p14:creationId xmlns:p14="http://schemas.microsoft.com/office/powerpoint/2010/main" val="2276983092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21514</TotalTime>
  <Words>5704</Words>
  <Application>Microsoft Office PowerPoint</Application>
  <PresentationFormat>Grand écran</PresentationFormat>
  <Paragraphs>513</Paragraphs>
  <Slides>68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68</vt:i4>
      </vt:variant>
    </vt:vector>
  </HeadingPairs>
  <TitlesOfParts>
    <vt:vector size="76" baseType="lpstr">
      <vt:lpstr>Arial</vt:lpstr>
      <vt:lpstr>Calibri</vt:lpstr>
      <vt:lpstr>Calibri Light</vt:lpstr>
      <vt:lpstr>Cascadia Mono</vt:lpstr>
      <vt:lpstr>Courier New</vt:lpstr>
      <vt:lpstr>Symbol</vt:lpstr>
      <vt:lpstr>Wingdings</vt:lpstr>
      <vt:lpstr>Thème Office</vt:lpstr>
      <vt:lpstr>Semaine 9</vt:lpstr>
      <vt:lpstr>Sommaire 📃</vt:lpstr>
      <vt:lpstr>Génération d’un projet</vt:lpstr>
      <vt:lpstr>Génération d’un projet</vt:lpstr>
      <vt:lpstr>Génération d’un projet</vt:lpstr>
      <vt:lpstr>Génération d’un projet</vt:lpstr>
      <vt:lpstr>Génération d’un projet</vt:lpstr>
      <vt:lpstr>Génération d’un projet</vt:lpstr>
      <vt:lpstr>Génération d’un projet</vt:lpstr>
      <vt:lpstr>Génération d’un projet</vt:lpstr>
      <vt:lpstr>Génération d’un projet</vt:lpstr>
      <vt:lpstr>Génération d’un projet</vt:lpstr>
      <vt:lpstr>Génération d’un projet</vt:lpstr>
      <vt:lpstr>Génération d’un projet</vt:lpstr>
      <vt:lpstr>Génération d’un projet</vt:lpstr>
      <vt:lpstr>Génération d’un projet</vt:lpstr>
      <vt:lpstr>Génération d’un projet</vt:lpstr>
      <vt:lpstr>Génération d’un projet</vt:lpstr>
      <vt:lpstr>Génération d’un projet</vt:lpstr>
      <vt:lpstr>Génération d’un projet</vt:lpstr>
      <vt:lpstr>Génération d’un projet</vt:lpstr>
      <vt:lpstr>Génération d’un projet</vt:lpstr>
      <vt:lpstr>Génération d’un projet</vt:lpstr>
      <vt:lpstr>Génération d’un projet</vt:lpstr>
      <vt:lpstr>Interaction avec la BD</vt:lpstr>
      <vt:lpstr>Interaction avec la BD</vt:lpstr>
      <vt:lpstr>Interaction avec la BD</vt:lpstr>
      <vt:lpstr>Interaction avec la BD</vt:lpstr>
      <vt:lpstr>Interaction avec la BD</vt:lpstr>
      <vt:lpstr>Interaction avec la BD</vt:lpstr>
      <vt:lpstr>Interaction avec la BD</vt:lpstr>
      <vt:lpstr>Interaction avec la BD</vt:lpstr>
      <vt:lpstr>Interaction avec la BD</vt:lpstr>
      <vt:lpstr>Interaction avec la BD</vt:lpstr>
      <vt:lpstr>Interaction avec la BD</vt:lpstr>
      <vt:lpstr>Interaction avec la BD</vt:lpstr>
      <vt:lpstr>Interaction avec la BD</vt:lpstr>
      <vt:lpstr>Interaction avec la BD</vt:lpstr>
      <vt:lpstr>Interaction avec la BD</vt:lpstr>
      <vt:lpstr>Interaction avec la BD</vt:lpstr>
      <vt:lpstr>Interaction avec la BD</vt:lpstr>
      <vt:lpstr>Interaction avec la BD</vt:lpstr>
      <vt:lpstr>Interaction avec la BD</vt:lpstr>
      <vt:lpstr>Interaction avec la BD</vt:lpstr>
      <vt:lpstr>Interaction avec la BD</vt:lpstr>
      <vt:lpstr>Interaction avec la BD</vt:lpstr>
      <vt:lpstr>Interaction avec la BD</vt:lpstr>
      <vt:lpstr>Interaction avec la BD</vt:lpstr>
      <vt:lpstr>Interaction avec la BD</vt:lpstr>
      <vt:lpstr>Interaction avec la BD</vt:lpstr>
      <vt:lpstr>Interaction avec la BD</vt:lpstr>
      <vt:lpstr>Interaction avec la BD</vt:lpstr>
      <vt:lpstr>Interaction avec la BD</vt:lpstr>
      <vt:lpstr>Interaction avec la BD</vt:lpstr>
      <vt:lpstr>Interaction avec la BD</vt:lpstr>
      <vt:lpstr>Interaction avec la BD</vt:lpstr>
      <vt:lpstr>Interaction avec la BD</vt:lpstr>
      <vt:lpstr>Interaction avec la BD</vt:lpstr>
      <vt:lpstr>Interaction avec la BD</vt:lpstr>
      <vt:lpstr>Interaction avec la BD</vt:lpstr>
      <vt:lpstr>Interaction avec la BD</vt:lpstr>
      <vt:lpstr>Interaction avec la BD</vt:lpstr>
      <vt:lpstr>Interaction avec la BD</vt:lpstr>
      <vt:lpstr>Interaction avec la BD</vt:lpstr>
      <vt:lpstr>Interaction avec la BD</vt:lpstr>
      <vt:lpstr>Interaction avec la BD</vt:lpstr>
      <vt:lpstr>Interaction avec la BD</vt:lpstr>
      <vt:lpstr>Interaction avec la BD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Maxime</dc:creator>
  <cp:lastModifiedBy>Vallières Chantal</cp:lastModifiedBy>
  <cp:revision>4872</cp:revision>
  <dcterms:created xsi:type="dcterms:W3CDTF">2021-06-05T18:50:42Z</dcterms:created>
  <dcterms:modified xsi:type="dcterms:W3CDTF">2023-03-28T14:14:23Z</dcterms:modified>
</cp:coreProperties>
</file>